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3" r:id="rId4"/>
    <p:sldId id="268" r:id="rId5"/>
    <p:sldId id="269" r:id="rId6"/>
    <p:sldId id="270" r:id="rId7"/>
    <p:sldId id="264" r:id="rId8"/>
    <p:sldId id="265" r:id="rId9"/>
    <p:sldId id="271" r:id="rId10"/>
    <p:sldId id="272" r:id="rId11"/>
    <p:sldId id="259" r:id="rId12"/>
    <p:sldId id="266" r:id="rId13"/>
    <p:sldId id="276" r:id="rId14"/>
    <p:sldId id="277" r:id="rId15"/>
    <p:sldId id="273" r:id="rId16"/>
    <p:sldId id="278" r:id="rId17"/>
    <p:sldId id="274" r:id="rId18"/>
    <p:sldId id="267" r:id="rId19"/>
    <p:sldId id="262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54"/>
  </p:normalViewPr>
  <p:slideViewPr>
    <p:cSldViewPr snapToGrid="0">
      <p:cViewPr varScale="1">
        <p:scale>
          <a:sx n="90" d="100"/>
          <a:sy n="90" d="100"/>
        </p:scale>
        <p:origin x="232" y="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EA5D07-8353-E2D1-4B13-A875C4CD6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DAB679C-3A44-B8F2-EA32-594A58D3F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82C123-0AFA-AC76-2B77-4DF3ADBC3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A80-5198-0B47-BA6E-DA2B0EDDB4AD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AEFFE4-5923-929D-79B8-9448A6C3A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15E45E-D541-86D3-FB3B-9F356827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1FC4-7EBF-1A44-BB14-EDA4D47044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0194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9A8683-8820-E446-50BA-5A8DBF06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C603C52-420F-6390-C456-358C682E0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AF963A-CBC0-4D87-9647-2C07FF94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A80-5198-0B47-BA6E-DA2B0EDDB4AD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44603C-2B8D-737D-0C8A-49E815B1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E3D81A-16AF-44C8-0341-C68536D0F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1FC4-7EBF-1A44-BB14-EDA4D47044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111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26B0A1E-DCA2-8099-7C2C-C448336CEC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A7BDE3-593D-4BD9-D272-A1190CA572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AFDDD5-EAC1-9FB6-7D7F-C26C94AB4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A80-5198-0B47-BA6E-DA2B0EDDB4AD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A1DDFA7-5A29-F790-2AEE-A7DB99CE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EFDD8A6-DC38-EC6C-BEED-F45D593E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1FC4-7EBF-1A44-BB14-EDA4D47044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175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C9C62-C476-71AB-A6D1-1AFEE7DE5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AA1677-54CF-FB07-23D4-0505A6581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C44B06-9572-8B28-6C2F-9183AB06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A80-5198-0B47-BA6E-DA2B0EDDB4AD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450AAD-830E-CB76-BED8-2A76C88E9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093BF8-19B2-48EA-CF0B-41EBC1322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1FC4-7EBF-1A44-BB14-EDA4D47044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446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E3A6C-A0E6-F50C-80AC-6B9F9D18C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1D5CC2-B990-178A-BB59-E10A90E82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519ECB-C044-8265-B1E1-79CAD05A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A80-5198-0B47-BA6E-DA2B0EDDB4AD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AA4972-D4CF-9EF1-72CC-E5332525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694403-F329-4D5F-8C9A-B1113E8B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1FC4-7EBF-1A44-BB14-EDA4D47044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00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55D1F-67BE-0C63-F922-A0B8BECC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0EFC13-D9BE-6BD4-EF50-960F21E01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0226B5-272E-8C64-D38D-61861EA54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76FBDD-2794-9A3E-324C-173B20B1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A80-5198-0B47-BA6E-DA2B0EDDB4AD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173572-C965-8952-5046-C097301C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4EE349-01A5-336E-20F6-D0C019CEC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1FC4-7EBF-1A44-BB14-EDA4D47044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909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C78FE-D2AA-630A-BD29-8E1D7980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F264EF-2266-720C-DCA4-2534A8144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B06EEE-B81E-3179-C6DB-866A863693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9CE33DF-E97D-D343-301C-A7A67B939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256DB01-89E7-43ED-67CD-4A6173390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BB62774-6302-0427-BEF1-E5E66825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A80-5198-0B47-BA6E-DA2B0EDDB4AD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46FE076-1250-E33E-E5DF-6D659A502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BC17A69-23FC-800D-E404-A40100C5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1FC4-7EBF-1A44-BB14-EDA4D47044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229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CBE46-DF49-3BF1-629F-D305E774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4B156F-65E5-26EE-F63E-54CA7A88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A80-5198-0B47-BA6E-DA2B0EDDB4AD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C0F3237-8F04-6703-9BBB-73D01BEE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AFDE469-B28A-0D2B-4E63-10166DF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1FC4-7EBF-1A44-BB14-EDA4D47044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79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6B50CF0-B755-BA9F-0F9D-78A0EA9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A80-5198-0B47-BA6E-DA2B0EDDB4AD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14A6D1A-7573-F29E-8ADF-E849C8408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14D669-5110-F217-373E-F6438A636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1FC4-7EBF-1A44-BB14-EDA4D47044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6741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2B0190-5114-7563-07A7-890387A1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90EAEB-4FAC-92A7-9DD0-F49FF27C5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F3F30EB-A68D-CF8E-63F8-3139F5345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CD6CA6-D8F7-7E83-5BBF-A8C736A00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A80-5198-0B47-BA6E-DA2B0EDDB4AD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A1F1419-A47D-5C12-1ED0-30537A19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F26A8D8-6A74-1840-79C0-703C11DF8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1FC4-7EBF-1A44-BB14-EDA4D47044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982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F022F2-E684-232B-9F55-D57898C02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FFA751A-CF8D-A705-B599-5BABB2E5D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BFA1C5-DED0-3E56-A084-4E0FF7EDA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38C99BA-E2CB-CB8F-48A3-FC7CA3EC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A8A80-5198-0B47-BA6E-DA2B0EDDB4AD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C9B3B2-6821-4B39-977E-6F27A94D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616021B-6E71-E87A-6D28-B91F8C587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E1FC4-7EBF-1A44-BB14-EDA4D47044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21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450D8A2-948E-73FF-EFB1-7EC3FFFDF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F6721-7484-8E76-A51F-FC5E48688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703540-CDEA-3EF4-C321-F6AF2455B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FA8A80-5198-0B47-BA6E-DA2B0EDDB4AD}" type="datetimeFigureOut">
              <a:rPr lang="nl-NL" smtClean="0"/>
              <a:t>28-05-2024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F1D0DD-FF0A-B04E-182B-D8DA9A6A0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7261C7E-2122-EE3E-24BF-9D1FE86AEB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3E1FC4-7EBF-1A44-BB14-EDA4D47044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626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1199D26-7D8F-4A64-BDBB-73AFABE14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36C0F1-AE28-89B0-F2B8-1C4538C14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83004"/>
            <a:ext cx="6745458" cy="2945996"/>
          </a:xfrm>
        </p:spPr>
        <p:txBody>
          <a:bodyPr>
            <a:normAutofit/>
          </a:bodyPr>
          <a:lstStyle/>
          <a:p>
            <a:pPr algn="l"/>
            <a:r>
              <a:rPr lang="nl-NL" sz="5600" dirty="0"/>
              <a:t>Behandeling</a:t>
            </a:r>
            <a:br>
              <a:rPr lang="nl-NL" sz="5600" dirty="0"/>
            </a:br>
            <a:r>
              <a:rPr lang="nl-NL" sz="5600" dirty="0"/>
              <a:t>High-Risk</a:t>
            </a:r>
            <a:br>
              <a:rPr lang="nl-NL" sz="5600" dirty="0"/>
            </a:br>
            <a:r>
              <a:rPr lang="nl-NL" sz="5600" dirty="0"/>
              <a:t>NMI </a:t>
            </a:r>
            <a:r>
              <a:rPr lang="nl-NL" sz="5600" dirty="0" err="1"/>
              <a:t>Urotheelcelca</a:t>
            </a:r>
            <a:endParaRPr lang="nl-NL" sz="56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FF1F51-4238-7D35-513E-4DDF969817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085454"/>
            <a:ext cx="6745458" cy="1966246"/>
          </a:xfrm>
        </p:spPr>
        <p:txBody>
          <a:bodyPr>
            <a:normAutofit/>
          </a:bodyPr>
          <a:lstStyle/>
          <a:p>
            <a:pPr algn="l"/>
            <a:r>
              <a:rPr lang="nl-NL" dirty="0"/>
              <a:t>Werking | Bijwerking</a:t>
            </a:r>
          </a:p>
          <a:p>
            <a:pPr algn="l"/>
            <a:r>
              <a:rPr lang="nl-NL" dirty="0"/>
              <a:t>BCG</a:t>
            </a:r>
          </a:p>
          <a:p>
            <a:pPr algn="l"/>
            <a:endParaRPr lang="nl-NL" dirty="0"/>
          </a:p>
          <a:p>
            <a:pPr algn="l"/>
            <a:r>
              <a:rPr lang="nl-NL" dirty="0"/>
              <a:t>Madelon van der Aa 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D7F2FAFA-4D50-41E7-9480-5BABA64EE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3870524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7CFCE33-6B8F-B02E-598F-6EF9FA7FE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441"/>
          <a:stretch/>
        </p:blipFill>
        <p:spPr>
          <a:xfrm>
            <a:off x="7876903" y="296092"/>
            <a:ext cx="4001589" cy="3592721"/>
          </a:xfrm>
          <a:custGeom>
            <a:avLst/>
            <a:gdLst/>
            <a:ahLst/>
            <a:cxnLst/>
            <a:rect l="l" t="t" r="r" b="b"/>
            <a:pathLst>
              <a:path w="4001589" h="3592721">
                <a:moveTo>
                  <a:pt x="470166" y="82"/>
                </a:moveTo>
                <a:cubicBezTo>
                  <a:pt x="518288" y="-605"/>
                  <a:pt x="566386" y="3023"/>
                  <a:pt x="614238" y="13021"/>
                </a:cubicBezTo>
                <a:cubicBezTo>
                  <a:pt x="720229" y="34420"/>
                  <a:pt x="827897" y="40027"/>
                  <a:pt x="934955" y="29726"/>
                </a:cubicBezTo>
                <a:cubicBezTo>
                  <a:pt x="1040555" y="20702"/>
                  <a:pt x="1146350" y="20093"/>
                  <a:pt x="1252244" y="22653"/>
                </a:cubicBezTo>
                <a:cubicBezTo>
                  <a:pt x="1347753" y="24970"/>
                  <a:pt x="1443361" y="24604"/>
                  <a:pt x="1538871" y="18020"/>
                </a:cubicBezTo>
                <a:cubicBezTo>
                  <a:pt x="1646135" y="10461"/>
                  <a:pt x="1753400" y="3998"/>
                  <a:pt x="1860568" y="18996"/>
                </a:cubicBezTo>
                <a:cubicBezTo>
                  <a:pt x="1953834" y="33431"/>
                  <a:pt x="2047727" y="40637"/>
                  <a:pt x="2141708" y="40575"/>
                </a:cubicBezTo>
                <a:cubicBezTo>
                  <a:pt x="2266312" y="38870"/>
                  <a:pt x="2390622" y="26800"/>
                  <a:pt x="2515030" y="19849"/>
                </a:cubicBezTo>
                <a:cubicBezTo>
                  <a:pt x="2685674" y="10339"/>
                  <a:pt x="2856416" y="2169"/>
                  <a:pt x="3027158" y="16801"/>
                </a:cubicBezTo>
                <a:cubicBezTo>
                  <a:pt x="3145198" y="27409"/>
                  <a:pt x="3263238" y="37163"/>
                  <a:pt x="3381769" y="28994"/>
                </a:cubicBezTo>
                <a:cubicBezTo>
                  <a:pt x="3465425" y="23262"/>
                  <a:pt x="3549180" y="14972"/>
                  <a:pt x="3633033" y="20460"/>
                </a:cubicBezTo>
                <a:lnTo>
                  <a:pt x="3738744" y="24700"/>
                </a:lnTo>
                <a:lnTo>
                  <a:pt x="3738744" y="24830"/>
                </a:lnTo>
                <a:lnTo>
                  <a:pt x="3750661" y="25178"/>
                </a:lnTo>
                <a:lnTo>
                  <a:pt x="3795264" y="26968"/>
                </a:lnTo>
                <a:lnTo>
                  <a:pt x="3814191" y="26606"/>
                </a:lnTo>
                <a:lnTo>
                  <a:pt x="3814191" y="25296"/>
                </a:lnTo>
                <a:lnTo>
                  <a:pt x="3941656" y="20351"/>
                </a:lnTo>
                <a:lnTo>
                  <a:pt x="3996286" y="20544"/>
                </a:lnTo>
                <a:lnTo>
                  <a:pt x="3999704" y="184279"/>
                </a:lnTo>
                <a:cubicBezTo>
                  <a:pt x="4007337" y="352273"/>
                  <a:pt x="3989916" y="519048"/>
                  <a:pt x="3980912" y="686066"/>
                </a:cubicBezTo>
                <a:cubicBezTo>
                  <a:pt x="3974530" y="824285"/>
                  <a:pt x="3975254" y="962883"/>
                  <a:pt x="3983065" y="1100993"/>
                </a:cubicBezTo>
                <a:cubicBezTo>
                  <a:pt x="3994418" y="1329775"/>
                  <a:pt x="3995984" y="1558558"/>
                  <a:pt x="3989623" y="1787585"/>
                </a:cubicBezTo>
                <a:cubicBezTo>
                  <a:pt x="3986490" y="1901610"/>
                  <a:pt x="3987763" y="2015515"/>
                  <a:pt x="3991678" y="2129418"/>
                </a:cubicBezTo>
                <a:cubicBezTo>
                  <a:pt x="4000780" y="2390605"/>
                  <a:pt x="3990600" y="2651550"/>
                  <a:pt x="3987568" y="2912616"/>
                </a:cubicBezTo>
                <a:cubicBezTo>
                  <a:pt x="3986393" y="3012022"/>
                  <a:pt x="3986588" y="3111430"/>
                  <a:pt x="3990992" y="3210716"/>
                </a:cubicBezTo>
                <a:cubicBezTo>
                  <a:pt x="3995886" y="3323219"/>
                  <a:pt x="3997281" y="3435722"/>
                  <a:pt x="3996754" y="3548225"/>
                </a:cubicBezTo>
                <a:lnTo>
                  <a:pt x="3996203" y="3580527"/>
                </a:lnTo>
                <a:lnTo>
                  <a:pt x="3817494" y="3567893"/>
                </a:lnTo>
                <a:cubicBezTo>
                  <a:pt x="3755892" y="3566024"/>
                  <a:pt x="3694230" y="3566635"/>
                  <a:pt x="3632626" y="3569729"/>
                </a:cubicBezTo>
                <a:cubicBezTo>
                  <a:pt x="3508559" y="3576065"/>
                  <a:pt x="3384601" y="3593362"/>
                  <a:pt x="3260317" y="3578866"/>
                </a:cubicBezTo>
                <a:cubicBezTo>
                  <a:pt x="3046403" y="3553649"/>
                  <a:pt x="2833252" y="3579963"/>
                  <a:pt x="2619882" y="3588368"/>
                </a:cubicBezTo>
                <a:cubicBezTo>
                  <a:pt x="2454934" y="3596047"/>
                  <a:pt x="2289690" y="3590429"/>
                  <a:pt x="2125460" y="3571557"/>
                </a:cubicBezTo>
                <a:cubicBezTo>
                  <a:pt x="1964487" y="3553014"/>
                  <a:pt x="1802168" y="3554895"/>
                  <a:pt x="1641577" y="3577161"/>
                </a:cubicBezTo>
                <a:cubicBezTo>
                  <a:pt x="1569765" y="3584855"/>
                  <a:pt x="1497464" y="3585179"/>
                  <a:pt x="1425600" y="3578135"/>
                </a:cubicBezTo>
                <a:cubicBezTo>
                  <a:pt x="1311136" y="3569647"/>
                  <a:pt x="1196249" y="3571642"/>
                  <a:pt x="1082079" y="3584104"/>
                </a:cubicBezTo>
                <a:cubicBezTo>
                  <a:pt x="932047" y="3601037"/>
                  <a:pt x="781581" y="3588856"/>
                  <a:pt x="631439" y="3582643"/>
                </a:cubicBezTo>
                <a:cubicBezTo>
                  <a:pt x="518453" y="3578013"/>
                  <a:pt x="405576" y="3575211"/>
                  <a:pt x="292590" y="3579597"/>
                </a:cubicBezTo>
                <a:lnTo>
                  <a:pt x="24062" y="3578027"/>
                </a:lnTo>
                <a:lnTo>
                  <a:pt x="26037" y="3426039"/>
                </a:lnTo>
                <a:cubicBezTo>
                  <a:pt x="28388" y="3239733"/>
                  <a:pt x="28388" y="3053550"/>
                  <a:pt x="10461" y="2867977"/>
                </a:cubicBezTo>
                <a:cubicBezTo>
                  <a:pt x="-1195" y="2748609"/>
                  <a:pt x="-5604" y="2628267"/>
                  <a:pt x="10461" y="2509144"/>
                </a:cubicBezTo>
                <a:cubicBezTo>
                  <a:pt x="27654" y="2377219"/>
                  <a:pt x="32159" y="2243207"/>
                  <a:pt x="23883" y="2109954"/>
                </a:cubicBezTo>
                <a:cubicBezTo>
                  <a:pt x="16633" y="1978516"/>
                  <a:pt x="16143" y="1846835"/>
                  <a:pt x="18200" y="1715031"/>
                </a:cubicBezTo>
                <a:cubicBezTo>
                  <a:pt x="20062" y="1596151"/>
                  <a:pt x="19768" y="1477150"/>
                  <a:pt x="14477" y="1358271"/>
                </a:cubicBezTo>
                <a:cubicBezTo>
                  <a:pt x="8405" y="1224761"/>
                  <a:pt x="3212" y="1091250"/>
                  <a:pt x="15262" y="957861"/>
                </a:cubicBezTo>
                <a:cubicBezTo>
                  <a:pt x="26859" y="841775"/>
                  <a:pt x="32649" y="724907"/>
                  <a:pt x="32599" y="607930"/>
                </a:cubicBezTo>
                <a:cubicBezTo>
                  <a:pt x="31229" y="452838"/>
                  <a:pt x="21531" y="298112"/>
                  <a:pt x="15947" y="143264"/>
                </a:cubicBezTo>
                <a:lnTo>
                  <a:pt x="13308" y="44257"/>
                </a:lnTo>
                <a:lnTo>
                  <a:pt x="17662" y="44403"/>
                </a:lnTo>
                <a:lnTo>
                  <a:pt x="92850" y="32188"/>
                </a:lnTo>
                <a:lnTo>
                  <a:pt x="101988" y="32179"/>
                </a:lnTo>
                <a:cubicBezTo>
                  <a:pt x="176730" y="29756"/>
                  <a:pt x="251399" y="24177"/>
                  <a:pt x="325945" y="13021"/>
                </a:cubicBezTo>
                <a:cubicBezTo>
                  <a:pt x="373897" y="5767"/>
                  <a:pt x="422044" y="768"/>
                  <a:pt x="470166" y="82"/>
                </a:cubicBezTo>
                <a:close/>
              </a:path>
            </a:pathLst>
          </a:custGeom>
        </p:spPr>
      </p:pic>
      <p:pic>
        <p:nvPicPr>
          <p:cNvPr id="8" name="Afbeelding 7" descr="Afbeelding met gebouw, hemel, buitenshuis, grond&#10;&#10;Automatisch gegenereerde beschrijving">
            <a:extLst>
              <a:ext uri="{FF2B5EF4-FFF2-40B4-BE49-F238E27FC236}">
                <a16:creationId xmlns:a16="http://schemas.microsoft.com/office/drawing/2014/main" id="{AE1C4BE5-45B4-B677-F433-977348222E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48" b="1"/>
          <a:stretch/>
        </p:blipFill>
        <p:spPr>
          <a:xfrm>
            <a:off x="7876902" y="3952357"/>
            <a:ext cx="4001589" cy="2354447"/>
          </a:xfrm>
          <a:custGeom>
            <a:avLst/>
            <a:gdLst/>
            <a:ahLst/>
            <a:cxnLst/>
            <a:rect l="l" t="t" r="r" b="b"/>
            <a:pathLst>
              <a:path w="4001589" h="2354447">
                <a:moveTo>
                  <a:pt x="470166" y="54"/>
                </a:moveTo>
                <a:cubicBezTo>
                  <a:pt x="518288" y="-396"/>
                  <a:pt x="566386" y="1981"/>
                  <a:pt x="614238" y="8533"/>
                </a:cubicBezTo>
                <a:cubicBezTo>
                  <a:pt x="720229" y="22557"/>
                  <a:pt x="827897" y="26232"/>
                  <a:pt x="934955" y="19481"/>
                </a:cubicBezTo>
                <a:cubicBezTo>
                  <a:pt x="1040555" y="13567"/>
                  <a:pt x="1146350" y="13168"/>
                  <a:pt x="1252244" y="14846"/>
                </a:cubicBezTo>
                <a:cubicBezTo>
                  <a:pt x="1347753" y="16364"/>
                  <a:pt x="1443361" y="16124"/>
                  <a:pt x="1538871" y="11809"/>
                </a:cubicBezTo>
                <a:cubicBezTo>
                  <a:pt x="1646135" y="6855"/>
                  <a:pt x="1753400" y="2620"/>
                  <a:pt x="1860568" y="12449"/>
                </a:cubicBezTo>
                <a:cubicBezTo>
                  <a:pt x="1953834" y="21909"/>
                  <a:pt x="2047727" y="26631"/>
                  <a:pt x="2141708" y="26591"/>
                </a:cubicBezTo>
                <a:cubicBezTo>
                  <a:pt x="2266312" y="25473"/>
                  <a:pt x="2390622" y="17563"/>
                  <a:pt x="2515030" y="13008"/>
                </a:cubicBezTo>
                <a:cubicBezTo>
                  <a:pt x="2685674" y="6776"/>
                  <a:pt x="2856416" y="1422"/>
                  <a:pt x="3027158" y="11010"/>
                </a:cubicBezTo>
                <a:cubicBezTo>
                  <a:pt x="3145198" y="17962"/>
                  <a:pt x="3263238" y="24355"/>
                  <a:pt x="3381769" y="19001"/>
                </a:cubicBezTo>
                <a:cubicBezTo>
                  <a:pt x="3465425" y="15245"/>
                  <a:pt x="3549180" y="9812"/>
                  <a:pt x="3633033" y="13408"/>
                </a:cubicBezTo>
                <a:lnTo>
                  <a:pt x="3738744" y="16187"/>
                </a:lnTo>
                <a:lnTo>
                  <a:pt x="3738744" y="16272"/>
                </a:lnTo>
                <a:lnTo>
                  <a:pt x="3750661" y="16501"/>
                </a:lnTo>
                <a:lnTo>
                  <a:pt x="3795264" y="17673"/>
                </a:lnTo>
                <a:lnTo>
                  <a:pt x="3814191" y="17436"/>
                </a:lnTo>
                <a:lnTo>
                  <a:pt x="3814191" y="16578"/>
                </a:lnTo>
                <a:lnTo>
                  <a:pt x="3941656" y="13337"/>
                </a:lnTo>
                <a:lnTo>
                  <a:pt x="3996286" y="13464"/>
                </a:lnTo>
                <a:lnTo>
                  <a:pt x="3999704" y="120765"/>
                </a:lnTo>
                <a:cubicBezTo>
                  <a:pt x="4007337" y="230858"/>
                  <a:pt x="3989916" y="340152"/>
                  <a:pt x="3980912" y="449605"/>
                </a:cubicBezTo>
                <a:cubicBezTo>
                  <a:pt x="3974530" y="540185"/>
                  <a:pt x="3975254" y="631014"/>
                  <a:pt x="3983065" y="721523"/>
                </a:cubicBezTo>
                <a:cubicBezTo>
                  <a:pt x="3994418" y="871452"/>
                  <a:pt x="3995984" y="1021383"/>
                  <a:pt x="3989623" y="1171473"/>
                </a:cubicBezTo>
                <a:cubicBezTo>
                  <a:pt x="3986490" y="1246198"/>
                  <a:pt x="3987763" y="1320844"/>
                  <a:pt x="3991678" y="1395489"/>
                </a:cubicBezTo>
                <a:cubicBezTo>
                  <a:pt x="4000780" y="1566655"/>
                  <a:pt x="3990600" y="1737662"/>
                  <a:pt x="3987568" y="1908748"/>
                </a:cubicBezTo>
                <a:cubicBezTo>
                  <a:pt x="3986393" y="1973893"/>
                  <a:pt x="3986588" y="2039039"/>
                  <a:pt x="3990992" y="2104104"/>
                </a:cubicBezTo>
                <a:cubicBezTo>
                  <a:pt x="3995886" y="2177832"/>
                  <a:pt x="3997281" y="2251559"/>
                  <a:pt x="3996754" y="2325287"/>
                </a:cubicBezTo>
                <a:lnTo>
                  <a:pt x="3996203" y="2346456"/>
                </a:lnTo>
                <a:lnTo>
                  <a:pt x="3817494" y="2338176"/>
                </a:lnTo>
                <a:cubicBezTo>
                  <a:pt x="3755892" y="2336952"/>
                  <a:pt x="3694230" y="2337352"/>
                  <a:pt x="3632626" y="2339380"/>
                </a:cubicBezTo>
                <a:cubicBezTo>
                  <a:pt x="3508559" y="2343531"/>
                  <a:pt x="3384601" y="2354867"/>
                  <a:pt x="3260317" y="2345368"/>
                </a:cubicBezTo>
                <a:cubicBezTo>
                  <a:pt x="3046403" y="2328842"/>
                  <a:pt x="2833252" y="2346086"/>
                  <a:pt x="2619882" y="2351594"/>
                </a:cubicBezTo>
                <a:cubicBezTo>
                  <a:pt x="2454934" y="2356627"/>
                  <a:pt x="2289690" y="2352945"/>
                  <a:pt x="2125460" y="2340577"/>
                </a:cubicBezTo>
                <a:cubicBezTo>
                  <a:pt x="1964487" y="2328426"/>
                  <a:pt x="1802168" y="2329658"/>
                  <a:pt x="1641577" y="2344250"/>
                </a:cubicBezTo>
                <a:cubicBezTo>
                  <a:pt x="1569765" y="2349292"/>
                  <a:pt x="1497464" y="2349505"/>
                  <a:pt x="1425600" y="2344888"/>
                </a:cubicBezTo>
                <a:cubicBezTo>
                  <a:pt x="1311136" y="2339326"/>
                  <a:pt x="1196249" y="2340633"/>
                  <a:pt x="1082079" y="2348800"/>
                </a:cubicBezTo>
                <a:cubicBezTo>
                  <a:pt x="932047" y="2359897"/>
                  <a:pt x="781581" y="2351914"/>
                  <a:pt x="631439" y="2347842"/>
                </a:cubicBezTo>
                <a:cubicBezTo>
                  <a:pt x="518453" y="2344808"/>
                  <a:pt x="405576" y="2342972"/>
                  <a:pt x="292590" y="2345846"/>
                </a:cubicBezTo>
                <a:lnTo>
                  <a:pt x="24062" y="2344817"/>
                </a:lnTo>
                <a:lnTo>
                  <a:pt x="26037" y="2245214"/>
                </a:lnTo>
                <a:cubicBezTo>
                  <a:pt x="28388" y="2123121"/>
                  <a:pt x="28388" y="2001108"/>
                  <a:pt x="10461" y="1879495"/>
                </a:cubicBezTo>
                <a:cubicBezTo>
                  <a:pt x="-1195" y="1801269"/>
                  <a:pt x="-5604" y="1722404"/>
                  <a:pt x="10461" y="1644338"/>
                </a:cubicBezTo>
                <a:cubicBezTo>
                  <a:pt x="27654" y="1557882"/>
                  <a:pt x="32159" y="1470059"/>
                  <a:pt x="23883" y="1382733"/>
                </a:cubicBezTo>
                <a:cubicBezTo>
                  <a:pt x="16633" y="1296597"/>
                  <a:pt x="16143" y="1210301"/>
                  <a:pt x="18200" y="1123925"/>
                </a:cubicBezTo>
                <a:cubicBezTo>
                  <a:pt x="20062" y="1046019"/>
                  <a:pt x="19768" y="968033"/>
                  <a:pt x="14477" y="890127"/>
                </a:cubicBezTo>
                <a:cubicBezTo>
                  <a:pt x="8405" y="802633"/>
                  <a:pt x="3212" y="715138"/>
                  <a:pt x="15262" y="627723"/>
                </a:cubicBezTo>
                <a:cubicBezTo>
                  <a:pt x="26859" y="551647"/>
                  <a:pt x="32649" y="475059"/>
                  <a:pt x="32599" y="398400"/>
                </a:cubicBezTo>
                <a:cubicBezTo>
                  <a:pt x="31229" y="296762"/>
                  <a:pt x="21531" y="195365"/>
                  <a:pt x="15947" y="93886"/>
                </a:cubicBezTo>
                <a:lnTo>
                  <a:pt x="13308" y="29003"/>
                </a:lnTo>
                <a:lnTo>
                  <a:pt x="17662" y="29099"/>
                </a:lnTo>
                <a:lnTo>
                  <a:pt x="92850" y="21094"/>
                </a:lnTo>
                <a:lnTo>
                  <a:pt x="101988" y="21088"/>
                </a:lnTo>
                <a:cubicBezTo>
                  <a:pt x="176730" y="19500"/>
                  <a:pt x="251399" y="15844"/>
                  <a:pt x="325945" y="8533"/>
                </a:cubicBezTo>
                <a:cubicBezTo>
                  <a:pt x="373897" y="3780"/>
                  <a:pt x="422044" y="503"/>
                  <a:pt x="470166" y="54"/>
                </a:cubicBezTo>
                <a:close/>
              </a:path>
            </a:pathLst>
          </a:cu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A36F2B20-8619-64D7-C8A1-76CEFFEE2620}"/>
              </a:ext>
            </a:extLst>
          </p:cNvPr>
          <p:cNvSpPr txBox="1"/>
          <p:nvPr/>
        </p:nvSpPr>
        <p:spPr>
          <a:xfrm>
            <a:off x="4405744" y="6486333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</p:spTree>
    <p:extLst>
      <p:ext uri="{BB962C8B-B14F-4D97-AF65-F5344CB8AC3E}">
        <p14:creationId xmlns:p14="http://schemas.microsoft.com/office/powerpoint/2010/main" val="2655897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0BD41-D0AB-1927-CA2B-A76E4206B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Blaasspoelingen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F54EC1-400E-1E2D-E44D-3F046F1D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191" y="1701483"/>
            <a:ext cx="9382125" cy="4351338"/>
          </a:xfrm>
        </p:spPr>
        <p:txBody>
          <a:bodyPr/>
          <a:lstStyle/>
          <a:p>
            <a:pPr lvl="1"/>
            <a:r>
              <a:rPr lang="nl-NL" dirty="0"/>
              <a:t>Hyperthermie en MMC</a:t>
            </a:r>
          </a:p>
          <a:p>
            <a:pPr lvl="2"/>
            <a:r>
              <a:rPr lang="nl-NL" dirty="0"/>
              <a:t>RITE (microwave </a:t>
            </a:r>
            <a:r>
              <a:rPr lang="nl-NL" dirty="0" err="1"/>
              <a:t>induced</a:t>
            </a:r>
            <a:r>
              <a:rPr lang="nl-NL" dirty="0"/>
              <a:t>), </a:t>
            </a:r>
            <a:r>
              <a:rPr lang="nl-NL" dirty="0" err="1"/>
              <a:t>Synergo</a:t>
            </a:r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r>
              <a:rPr lang="nl-NL" dirty="0"/>
              <a:t>HIVEC </a:t>
            </a:r>
          </a:p>
          <a:p>
            <a:pPr lvl="3"/>
            <a:r>
              <a:rPr lang="nl-NL" dirty="0"/>
              <a:t>Hypertherme </a:t>
            </a:r>
            <a:r>
              <a:rPr lang="nl-NL" dirty="0" err="1"/>
              <a:t>IntraVesicale</a:t>
            </a:r>
            <a:r>
              <a:rPr lang="nl-NL" dirty="0"/>
              <a:t> Chemotherapie</a:t>
            </a:r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lvl="3"/>
            <a:endParaRPr lang="nl-NL" dirty="0"/>
          </a:p>
          <a:p>
            <a:pPr lvl="2"/>
            <a:r>
              <a:rPr lang="nl-NL" dirty="0"/>
              <a:t>EMDA | </a:t>
            </a:r>
            <a:r>
              <a:rPr lang="nl-NL" dirty="0" err="1"/>
              <a:t>Iontoforese</a:t>
            </a:r>
            <a:endParaRPr lang="nl-NL" dirty="0"/>
          </a:p>
          <a:p>
            <a:pPr lvl="2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079B7FE-C59B-D35D-36C0-703F31B38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570" y="4925241"/>
            <a:ext cx="2347885" cy="127553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24B7FE4-22DC-04D8-6FF8-384331B66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930" y="5029050"/>
            <a:ext cx="1579072" cy="103456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E1261BF-260E-E913-58B9-D386A1587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849" y="5024288"/>
            <a:ext cx="1401938" cy="995202"/>
          </a:xfrm>
          <a:prstGeom prst="rect">
            <a:avLst/>
          </a:prstGeom>
        </p:spPr>
      </p:pic>
      <p:pic>
        <p:nvPicPr>
          <p:cNvPr id="8" name="Afbeelding 7" descr="Afbeelding met schets, tekening, tekenfilm&#10;&#10;Automatisch gegenereerde beschrijving">
            <a:extLst>
              <a:ext uri="{FF2B5EF4-FFF2-40B4-BE49-F238E27FC236}">
                <a16:creationId xmlns:a16="http://schemas.microsoft.com/office/drawing/2014/main" id="{B7EB6925-9D84-6B6D-3AB7-A5E7A4B4E0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-365"/>
          <a:stretch/>
        </p:blipFill>
        <p:spPr>
          <a:xfrm>
            <a:off x="220684" y="2456395"/>
            <a:ext cx="3259349" cy="2382603"/>
          </a:xfrm>
          <a:prstGeom prst="rect">
            <a:avLst/>
          </a:prstGeom>
        </p:spPr>
      </p:pic>
      <p:pic>
        <p:nvPicPr>
          <p:cNvPr id="10" name="Afbeelding 9" descr="Afbeelding met tekst, machine&#10;&#10;Automatisch gegenereerde beschrijving">
            <a:extLst>
              <a:ext uri="{FF2B5EF4-FFF2-40B4-BE49-F238E27FC236}">
                <a16:creationId xmlns:a16="http://schemas.microsoft.com/office/drawing/2014/main" id="{ACAA0AE8-1639-35E4-C877-CEA4195EA1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3528" y="192675"/>
            <a:ext cx="1888644" cy="3579730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5B3EBBA0-A6BF-F708-F2AF-E3E4EAE8C24B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</p:spTree>
    <p:extLst>
      <p:ext uri="{BB962C8B-B14F-4D97-AF65-F5344CB8AC3E}">
        <p14:creationId xmlns:p14="http://schemas.microsoft.com/office/powerpoint/2010/main" val="969364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EF7A92-7E3B-E071-7F7C-5F6673B49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High-</a:t>
            </a:r>
            <a:r>
              <a:rPr lang="nl-NL" dirty="0" err="1"/>
              <a:t>Risc</a:t>
            </a:r>
            <a:r>
              <a:rPr lang="nl-NL" dirty="0"/>
              <a:t> Niet </a:t>
            </a:r>
            <a:r>
              <a:rPr lang="nl-NL" dirty="0" err="1"/>
              <a:t>Spierinvasief</a:t>
            </a:r>
            <a:r>
              <a:rPr lang="nl-NL" dirty="0"/>
              <a:t> </a:t>
            </a:r>
            <a:r>
              <a:rPr lang="nl-NL" dirty="0" err="1"/>
              <a:t>Urotheelcelca</a:t>
            </a:r>
            <a:endParaRPr lang="nl-NL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2CD38E-421E-422D-E62D-D89D5370D479}"/>
              </a:ext>
            </a:extLst>
          </p:cNvPr>
          <p:cNvGrpSpPr>
            <a:grpSpLocks/>
          </p:cNvGrpSpPr>
          <p:nvPr/>
        </p:nvGrpSpPr>
        <p:grpSpPr bwMode="auto">
          <a:xfrm>
            <a:off x="1019611" y="3276600"/>
            <a:ext cx="8669337" cy="3048000"/>
            <a:chOff x="171" y="2064"/>
            <a:chExt cx="5461" cy="192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E4AC857-C0B3-F0F8-F9DC-C795D5F42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40000" contrast="-40000"/>
            </a:blip>
            <a:srcRect t="39052"/>
            <a:stretch>
              <a:fillRect/>
            </a:stretch>
          </p:blipFill>
          <p:spPr bwMode="auto">
            <a:xfrm>
              <a:off x="1296" y="2112"/>
              <a:ext cx="3499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58E6951-4F28-E295-05B1-F0A1ECE84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1" y="2064"/>
              <a:ext cx="5461" cy="0"/>
              <a:chOff x="171" y="2064"/>
              <a:chExt cx="5461" cy="0"/>
            </a:xfrm>
          </p:grpSpPr>
          <p:sp>
            <p:nvSpPr>
              <p:cNvPr id="7" name="Line 6">
                <a:extLst>
                  <a:ext uri="{FF2B5EF4-FFF2-40B4-BE49-F238E27FC236}">
                    <a16:creationId xmlns:a16="http://schemas.microsoft.com/office/drawing/2014/main" id="{0C0839C7-F659-5FD9-2A6E-90FB23B8B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52" y="2064"/>
                <a:ext cx="880" cy="0"/>
              </a:xfrm>
              <a:prstGeom prst="line">
                <a:avLst/>
              </a:prstGeom>
              <a:noFill/>
              <a:ln w="762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nl-NL"/>
              </a:p>
            </p:txBody>
          </p:sp>
          <p:sp>
            <p:nvSpPr>
              <p:cNvPr id="8" name="Line 7">
                <a:extLst>
                  <a:ext uri="{FF2B5EF4-FFF2-40B4-BE49-F238E27FC236}">
                    <a16:creationId xmlns:a16="http://schemas.microsoft.com/office/drawing/2014/main" id="{5EE5BE1F-2D25-06B3-0AEF-5FC9AFC6EC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1" y="2064"/>
                <a:ext cx="4821" cy="0"/>
              </a:xfrm>
              <a:prstGeom prst="line">
                <a:avLst/>
              </a:prstGeom>
              <a:noFill/>
              <a:ln w="762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90000" tIns="46800" rIns="90000" bIns="46800" anchor="ctr">
                <a:spAutoFit/>
              </a:bodyPr>
              <a:lstStyle/>
              <a:p>
                <a:endParaRPr lang="nl-NL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BB8AA0-96C5-37CD-ABAA-84F2CF9D34E6}"/>
              </a:ext>
            </a:extLst>
          </p:cNvPr>
          <p:cNvGrpSpPr>
            <a:grpSpLocks/>
          </p:cNvGrpSpPr>
          <p:nvPr/>
        </p:nvGrpSpPr>
        <p:grpSpPr bwMode="auto">
          <a:xfrm>
            <a:off x="727510" y="1219200"/>
            <a:ext cx="8645526" cy="1981200"/>
            <a:chOff x="-13" y="768"/>
            <a:chExt cx="5446" cy="1248"/>
          </a:xfrm>
        </p:grpSpPr>
        <p:sp>
          <p:nvSpPr>
            <p:cNvPr id="10" name="Text Box 9">
              <a:extLst>
                <a:ext uri="{FF2B5EF4-FFF2-40B4-BE49-F238E27FC236}">
                  <a16:creationId xmlns:a16="http://schemas.microsoft.com/office/drawing/2014/main" id="{15106CF2-A160-980D-7D50-09CC91D5E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3" y="1220"/>
              <a:ext cx="1330" cy="6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latin typeface="Arial" charset="0"/>
                </a:rPr>
                <a:t>Oppervlakkig</a:t>
              </a:r>
            </a:p>
            <a:p>
              <a:pPr algn="ctr">
                <a:spcBef>
                  <a:spcPct val="50000"/>
                </a:spcBef>
              </a:pPr>
              <a:r>
                <a:rPr lang="en-GB" b="1">
                  <a:latin typeface="Arial" charset="0"/>
                </a:rPr>
                <a:t>(</a:t>
              </a:r>
              <a:r>
                <a:rPr lang="en-GB" sz="2000" b="1">
                  <a:latin typeface="Arial" charset="0"/>
                </a:rPr>
                <a:t>75%)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D1FB391-1026-CEAE-75F9-865EB4298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t="3125" b="65625"/>
            <a:stretch>
              <a:fillRect/>
            </a:stretch>
          </p:blipFill>
          <p:spPr bwMode="auto">
            <a:xfrm>
              <a:off x="1301" y="1056"/>
              <a:ext cx="3499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11">
              <a:extLst>
                <a:ext uri="{FF2B5EF4-FFF2-40B4-BE49-F238E27FC236}">
                  <a16:creationId xmlns:a16="http://schemas.microsoft.com/office/drawing/2014/main" id="{BF10E810-F45E-F6A8-C988-E68F9985C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78" y="1383"/>
              <a:ext cx="455" cy="63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 dirty="0" err="1">
                  <a:latin typeface="Arial" charset="0"/>
                </a:rPr>
                <a:t>pTa</a:t>
              </a:r>
              <a:endParaRPr lang="en-GB" b="1" dirty="0">
                <a:latin typeface="Arial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b="1" dirty="0">
                  <a:latin typeface="Arial" charset="0"/>
                </a:rPr>
                <a:t>pT1</a:t>
              </a:r>
              <a:endParaRPr lang="en-GB" dirty="0">
                <a:latin typeface="Arial" charset="0"/>
              </a:endParaRPr>
            </a:p>
          </p:txBody>
        </p:sp>
        <p:sp>
          <p:nvSpPr>
            <p:cNvPr id="13" name="Text Box 12">
              <a:extLst>
                <a:ext uri="{FF2B5EF4-FFF2-40B4-BE49-F238E27FC236}">
                  <a16:creationId xmlns:a16="http://schemas.microsoft.com/office/drawing/2014/main" id="{65B70AA1-747A-90BD-71E3-27D579FE5B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4" y="1008"/>
              <a:ext cx="446" cy="28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b="1">
                  <a:latin typeface="Arial" charset="0"/>
                </a:rPr>
                <a:t>Cis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193582-EA20-16ED-F90E-AC035C340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864"/>
              <a:ext cx="52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b="1">
                  <a:latin typeface="Arial" charset="0"/>
                </a:rPr>
                <a:t>Vet</a:t>
              </a:r>
              <a:endParaRPr lang="en-GB"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994FB0-E3E0-E0B0-6791-2743AE383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864"/>
              <a:ext cx="9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b="1">
                  <a:latin typeface="Arial" charset="0"/>
                </a:rPr>
                <a:t>Spier</a:t>
              </a:r>
              <a:endParaRPr lang="en-GB">
                <a:latin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B24EC9-A0F0-485D-08FB-10E7AEC4E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864"/>
              <a:ext cx="6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b="1">
                  <a:latin typeface="Arial" charset="0"/>
                </a:rPr>
                <a:t>Stroma</a:t>
              </a:r>
              <a:endParaRPr lang="en-GB">
                <a:latin typeface="Arial" charset="0"/>
              </a:endParaRPr>
            </a:p>
          </p:txBody>
        </p:sp>
        <p:sp>
          <p:nvSpPr>
            <p:cNvPr id="17" name="Line 16">
              <a:extLst>
                <a:ext uri="{FF2B5EF4-FFF2-40B4-BE49-F238E27FC236}">
                  <a16:creationId xmlns:a16="http://schemas.microsoft.com/office/drawing/2014/main" id="{F00B5E6D-2DDF-CD13-78F6-858AC806FB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912"/>
              <a:ext cx="96" cy="288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FCABCF-FB66-BD87-7B6F-E05CD49DF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768"/>
              <a:ext cx="8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2000" b="1">
                  <a:latin typeface="Arial" charset="0"/>
                </a:rPr>
                <a:t>Urotheel</a:t>
              </a:r>
              <a:endParaRPr lang="en-GB">
                <a:latin typeface="Arial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76884451-6C38-BE6F-AB82-5D8B5324C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1948" y="2626170"/>
            <a:ext cx="1295400" cy="6504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C88148-46F5-7CED-1DC1-E3B87E9F2B89}"/>
              </a:ext>
            </a:extLst>
          </p:cNvPr>
          <p:cNvGrpSpPr>
            <a:grpSpLocks/>
          </p:cNvGrpSpPr>
          <p:nvPr/>
        </p:nvGrpSpPr>
        <p:grpSpPr bwMode="auto">
          <a:xfrm>
            <a:off x="1615044" y="3429001"/>
            <a:ext cx="4619504" cy="2353548"/>
            <a:chOff x="434" y="2352"/>
            <a:chExt cx="4558" cy="1344"/>
          </a:xfrm>
        </p:grpSpPr>
        <p:sp>
          <p:nvSpPr>
            <p:cNvPr id="23" name="Oval 21">
              <a:extLst>
                <a:ext uri="{FF2B5EF4-FFF2-40B4-BE49-F238E27FC236}">
                  <a16:creationId xmlns:a16="http://schemas.microsoft.com/office/drawing/2014/main" id="{24817F89-6C1F-E9A3-B2EC-907E46565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" y="2352"/>
              <a:ext cx="4558" cy="12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4" name="AutoShape 22">
              <a:extLst>
                <a:ext uri="{FF2B5EF4-FFF2-40B4-BE49-F238E27FC236}">
                  <a16:creationId xmlns:a16="http://schemas.microsoft.com/office/drawing/2014/main" id="{F61DA4F2-FF41-0C24-DDA5-2B1165DEA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" y="3072"/>
              <a:ext cx="336" cy="624"/>
            </a:xfrm>
            <a:prstGeom prst="curvedRightArrow">
              <a:avLst>
                <a:gd name="adj1" fmla="val 2201"/>
                <a:gd name="adj2" fmla="val 42044"/>
                <a:gd name="adj3" fmla="val 55653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NL" dirty="0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49260CC-F4B9-420D-FE72-9ED0C2EBC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348" y="3733800"/>
            <a:ext cx="6096000" cy="226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93675" indent="-193675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</a:rPr>
              <a:t>5</a:t>
            </a:r>
            <a:r>
              <a:rPr lang="nl-N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</a:rPr>
              <a:t>0% recidief binnen 5 jaar</a:t>
            </a:r>
          </a:p>
          <a:p>
            <a:pPr marL="193675" indent="-193675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</a:rPr>
              <a:t>25% differentieert tot HG</a:t>
            </a:r>
          </a:p>
          <a:p>
            <a:pPr marL="193675" indent="-193675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</a:rPr>
              <a:t>2-3% in bovenste urinewegen</a:t>
            </a:r>
          </a:p>
          <a:p>
            <a:pPr marL="193675" indent="-193675" eaLnBrk="1" hangingPunct="1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nl-NL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</a:rPr>
              <a:t>20</a:t>
            </a:r>
            <a:r>
              <a:rPr lang="nl-NL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charset="0"/>
              </a:rPr>
              <a:t>% progressie </a:t>
            </a:r>
          </a:p>
        </p:txBody>
      </p:sp>
      <p:sp>
        <p:nvSpPr>
          <p:cNvPr id="27" name="Oval 18">
            <a:extLst>
              <a:ext uri="{FF2B5EF4-FFF2-40B4-BE49-F238E27FC236}">
                <a16:creationId xmlns:a16="http://schemas.microsoft.com/office/drawing/2014/main" id="{E0DF250D-D9CD-F5F1-4AEE-EC52DA78C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1044" y="1542305"/>
            <a:ext cx="1295400" cy="6504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29" name="Oval 18">
            <a:extLst>
              <a:ext uri="{FF2B5EF4-FFF2-40B4-BE49-F238E27FC236}">
                <a16:creationId xmlns:a16="http://schemas.microsoft.com/office/drawing/2014/main" id="{714EC88B-F0FA-BFC2-1B40-E9AE774A9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648" y="2058913"/>
            <a:ext cx="1295400" cy="65042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3274F22F-0E97-3EBD-4774-4653B41A35F0}"/>
              </a:ext>
            </a:extLst>
          </p:cNvPr>
          <p:cNvSpPr txBox="1"/>
          <p:nvPr/>
        </p:nvSpPr>
        <p:spPr>
          <a:xfrm>
            <a:off x="9712508" y="219273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HG</a:t>
            </a:r>
          </a:p>
        </p:txBody>
      </p:sp>
      <p:sp>
        <p:nvSpPr>
          <p:cNvPr id="31" name="Gekromde pijl links 30">
            <a:extLst>
              <a:ext uri="{FF2B5EF4-FFF2-40B4-BE49-F238E27FC236}">
                <a16:creationId xmlns:a16="http://schemas.microsoft.com/office/drawing/2014/main" id="{26B8AEBA-E0E6-2CFC-B522-E32E9BFC8D39}"/>
              </a:ext>
            </a:extLst>
          </p:cNvPr>
          <p:cNvSpPr/>
          <p:nvPr/>
        </p:nvSpPr>
        <p:spPr>
          <a:xfrm>
            <a:off x="10773906" y="2484526"/>
            <a:ext cx="731520" cy="2315681"/>
          </a:xfrm>
          <a:prstGeom prst="curved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3D63FB32-21C2-51CD-D8FF-74FC2A71A6B9}"/>
              </a:ext>
            </a:extLst>
          </p:cNvPr>
          <p:cNvSpPr txBox="1"/>
          <p:nvPr/>
        </p:nvSpPr>
        <p:spPr>
          <a:xfrm>
            <a:off x="8848691" y="4231892"/>
            <a:ext cx="1828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dirty="0">
                <a:solidFill>
                  <a:schemeClr val="accent6">
                    <a:lumMod val="75000"/>
                  </a:schemeClr>
                </a:solidFill>
              </a:rPr>
              <a:t>BCG 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D4F78D4B-C8FB-CB51-E9D9-4148FB81E19E}"/>
              </a:ext>
            </a:extLst>
          </p:cNvPr>
          <p:cNvSpPr txBox="1"/>
          <p:nvPr/>
        </p:nvSpPr>
        <p:spPr>
          <a:xfrm>
            <a:off x="2193018" y="5782549"/>
            <a:ext cx="8150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Respons | </a:t>
            </a:r>
            <a:r>
              <a:rPr lang="nl-NL" sz="3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toxicity</a:t>
            </a:r>
            <a:r>
              <a:rPr lang="nl-NL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| </a:t>
            </a:r>
            <a:r>
              <a:rPr lang="nl-NL" sz="3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recurrence</a:t>
            </a:r>
            <a:r>
              <a:rPr lang="nl-NL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| </a:t>
            </a:r>
            <a:r>
              <a:rPr lang="nl-NL" sz="3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progression</a:t>
            </a:r>
            <a:r>
              <a:rPr lang="nl-NL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  <a:r>
              <a:rPr lang="nl-N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2E464042-58C0-8B1C-BF77-AF9FD5F98456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</p:spTree>
    <p:extLst>
      <p:ext uri="{BB962C8B-B14F-4D97-AF65-F5344CB8AC3E}">
        <p14:creationId xmlns:p14="http://schemas.microsoft.com/office/powerpoint/2010/main" val="202761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build="p" autoUpdateAnimBg="0"/>
      <p:bldP spid="27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751C84-B42F-3CAD-F456-C1BFA9F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nl-NL" sz="5400" dirty="0"/>
              <a:t>BCG</a:t>
            </a:r>
            <a:br>
              <a:rPr lang="nl-NL" sz="5400" dirty="0"/>
            </a:br>
            <a:r>
              <a:rPr lang="nl-NL" sz="2800" dirty="0"/>
              <a:t>Bacille </a:t>
            </a:r>
            <a:r>
              <a:rPr lang="nl-NL" sz="2800" dirty="0" err="1"/>
              <a:t>Calmette</a:t>
            </a:r>
            <a:r>
              <a:rPr lang="nl-NL" sz="2800" dirty="0"/>
              <a:t> </a:t>
            </a:r>
            <a:r>
              <a:rPr lang="nl-NL" sz="2800" dirty="0" err="1"/>
              <a:t>Guerin</a:t>
            </a:r>
            <a:endParaRPr lang="nl-NL" sz="2800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CAFB5A-AB8A-340D-7E5E-6FBC98B62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441448"/>
            <a:ext cx="6894576" cy="3483864"/>
          </a:xfrm>
        </p:spPr>
        <p:txBody>
          <a:bodyPr>
            <a:normAutofit fontScale="92500" lnSpcReduction="20000"/>
          </a:bodyPr>
          <a:lstStyle/>
          <a:p>
            <a:r>
              <a:rPr lang="nl-NL" sz="2200" dirty="0"/>
              <a:t>1893 </a:t>
            </a:r>
            <a:r>
              <a:rPr lang="nl-NL" sz="2200" dirty="0" err="1"/>
              <a:t>Coley</a:t>
            </a:r>
            <a:endParaRPr lang="nl-NL" sz="2200" dirty="0"/>
          </a:p>
          <a:p>
            <a:r>
              <a:rPr lang="nl-NL" sz="2200" dirty="0"/>
              <a:t>1921 </a:t>
            </a:r>
            <a:r>
              <a:rPr lang="nl-NL" sz="2200" dirty="0" err="1"/>
              <a:t>Calmette</a:t>
            </a:r>
            <a:r>
              <a:rPr lang="nl-NL" sz="2200" dirty="0"/>
              <a:t> et </a:t>
            </a:r>
            <a:r>
              <a:rPr lang="nl-NL" sz="2200" dirty="0" err="1"/>
              <a:t>Guerin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BCG </a:t>
            </a:r>
          </a:p>
          <a:p>
            <a:r>
              <a:rPr lang="nl-NL" sz="2200" dirty="0"/>
              <a:t>Verzwakte vorm van Mycobacterium </a:t>
            </a:r>
            <a:r>
              <a:rPr lang="nl-NL" sz="2200" dirty="0" err="1"/>
              <a:t>Bovis</a:t>
            </a:r>
            <a:endParaRPr lang="nl-NL" sz="2200" dirty="0"/>
          </a:p>
          <a:p>
            <a:endParaRPr lang="nl-NL" sz="2200" dirty="0"/>
          </a:p>
          <a:p>
            <a:r>
              <a:rPr lang="nl-NL" sz="2200" dirty="0"/>
              <a:t>1970 gebruik bij </a:t>
            </a:r>
            <a:r>
              <a:rPr lang="nl-NL" sz="2200" dirty="0" err="1"/>
              <a:t>blaasca</a:t>
            </a:r>
            <a:endParaRPr lang="nl-NL" sz="2200" dirty="0"/>
          </a:p>
          <a:p>
            <a:r>
              <a:rPr lang="nl-NL" sz="2200" dirty="0"/>
              <a:t>Immunotherapie </a:t>
            </a:r>
          </a:p>
          <a:p>
            <a:r>
              <a:rPr lang="nl-NL" sz="2200" dirty="0"/>
              <a:t>Schema - dosering</a:t>
            </a:r>
          </a:p>
          <a:p>
            <a:r>
              <a:rPr lang="nl-NL" sz="2200" dirty="0"/>
              <a:t>Voorspellen van de respons</a:t>
            </a:r>
          </a:p>
          <a:p>
            <a:endParaRPr lang="nl-NL" sz="2200" dirty="0"/>
          </a:p>
          <a:p>
            <a:endParaRPr lang="nl-NL" sz="2200" dirty="0"/>
          </a:p>
          <a:p>
            <a:pPr marL="0" indent="0">
              <a:buNone/>
            </a:pPr>
            <a:endParaRPr lang="nl-NL" sz="2200" dirty="0"/>
          </a:p>
        </p:txBody>
      </p:sp>
      <p:pic>
        <p:nvPicPr>
          <p:cNvPr id="7" name="Afbeelding 6" descr="Afbeelding met nagel, persoon, ader, Vlees&#10;&#10;Automatisch gegenereerde beschrijving">
            <a:extLst>
              <a:ext uri="{FF2B5EF4-FFF2-40B4-BE49-F238E27FC236}">
                <a16:creationId xmlns:a16="http://schemas.microsoft.com/office/drawing/2014/main" id="{48B72EA6-8A1A-0311-052F-3E7A5622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1425746"/>
            <a:ext cx="4014216" cy="2278067"/>
          </a:xfrm>
          <a:prstGeom prst="rect">
            <a:avLst/>
          </a:prstGeom>
        </p:spPr>
      </p:pic>
      <p:pic>
        <p:nvPicPr>
          <p:cNvPr id="5" name="Afbeelding 4" descr="Afbeelding met roze, paars&#10;&#10;Automatisch gegenereerde beschrijving">
            <a:extLst>
              <a:ext uri="{FF2B5EF4-FFF2-40B4-BE49-F238E27FC236}">
                <a16:creationId xmlns:a16="http://schemas.microsoft.com/office/drawing/2014/main" id="{1D865FEB-DDBB-98C0-B0FD-F3F3B521F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840" y="4293220"/>
            <a:ext cx="3995928" cy="174821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36EF915-0041-25A7-BDEF-1F8DCF3F35DF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</p:spTree>
    <p:extLst>
      <p:ext uri="{BB962C8B-B14F-4D97-AF65-F5344CB8AC3E}">
        <p14:creationId xmlns:p14="http://schemas.microsoft.com/office/powerpoint/2010/main" val="230504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3EE41-D190-8609-6C7F-09F18807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BCG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C633AC-C5FC-A097-13EB-AF0B0B646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CIS	 68% complete remissie (MMC 51%)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Bijwerkingen &lt; 48 uur</a:t>
            </a:r>
          </a:p>
          <a:p>
            <a:pPr>
              <a:buFontTx/>
              <a:buChar char="-"/>
            </a:pPr>
            <a:r>
              <a:rPr lang="nl-NL" dirty="0"/>
              <a:t>griepachtig</a:t>
            </a:r>
          </a:p>
          <a:p>
            <a:pPr>
              <a:buFontTx/>
              <a:buChar char="-"/>
            </a:pPr>
            <a:r>
              <a:rPr lang="nl-NL" dirty="0" err="1"/>
              <a:t>Subfrebiele</a:t>
            </a:r>
            <a:r>
              <a:rPr lang="nl-NL" dirty="0"/>
              <a:t> temperatuur, malaise</a:t>
            </a:r>
          </a:p>
          <a:p>
            <a:pPr>
              <a:buFontTx/>
              <a:buChar char="-"/>
            </a:pPr>
            <a:r>
              <a:rPr lang="nl-NL" dirty="0" err="1"/>
              <a:t>Urge</a:t>
            </a:r>
            <a:r>
              <a:rPr lang="nl-NL" dirty="0"/>
              <a:t> en </a:t>
            </a:r>
            <a:r>
              <a:rPr lang="nl-NL" dirty="0" err="1"/>
              <a:t>frequency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r>
              <a:rPr lang="nl-NL" dirty="0"/>
              <a:t>Pijnstillers</a:t>
            </a:r>
          </a:p>
          <a:p>
            <a:pPr marL="0" indent="0">
              <a:buNone/>
            </a:pPr>
            <a:r>
              <a:rPr lang="nl-NL" dirty="0"/>
              <a:t>Profylactisch 6 en 18 uur na de spoeling: </a:t>
            </a:r>
            <a:r>
              <a:rPr lang="nl-NL" dirty="0" err="1"/>
              <a:t>ofloxacine</a:t>
            </a:r>
            <a:endParaRPr lang="nl-NL" dirty="0"/>
          </a:p>
          <a:p>
            <a:pPr>
              <a:buFontTx/>
              <a:buChar char="-"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FF827F9-C870-86EE-A842-909EEB545A98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</p:spTree>
    <p:extLst>
      <p:ext uri="{BB962C8B-B14F-4D97-AF65-F5344CB8AC3E}">
        <p14:creationId xmlns:p14="http://schemas.microsoft.com/office/powerpoint/2010/main" val="1825141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790684-CD7F-BF16-5E17-7EDF9352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(Contra-) Indicatie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88C1B9-8A54-7734-B4C9-B527744B9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u="sng" dirty="0"/>
              <a:t>Geen</a:t>
            </a:r>
            <a:r>
              <a:rPr lang="nl-NL" dirty="0"/>
              <a:t> absolute contra-indicatie volgens EAU</a:t>
            </a:r>
          </a:p>
          <a:p>
            <a:r>
              <a:rPr lang="nl-NL" dirty="0" err="1"/>
              <a:t>Leukocyturie</a:t>
            </a:r>
            <a:endParaRPr lang="nl-NL" dirty="0"/>
          </a:p>
          <a:p>
            <a:r>
              <a:rPr lang="nl-NL" dirty="0"/>
              <a:t>Microscopische hematurie</a:t>
            </a:r>
          </a:p>
          <a:p>
            <a:r>
              <a:rPr lang="nl-NL" dirty="0"/>
              <a:t>Asymptomatische </a:t>
            </a:r>
            <a:r>
              <a:rPr lang="nl-NL" dirty="0" err="1"/>
              <a:t>bacteriurie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u="sng" dirty="0"/>
              <a:t>Absolute contra-indicatie</a:t>
            </a:r>
          </a:p>
          <a:p>
            <a:pPr marL="0" indent="0">
              <a:buNone/>
            </a:pPr>
            <a:r>
              <a:rPr lang="nl-NL" dirty="0"/>
              <a:t>- Eerste 2 weken na TUR-B</a:t>
            </a:r>
          </a:p>
          <a:p>
            <a:pPr>
              <a:buFontTx/>
              <a:buChar char="-"/>
            </a:pPr>
            <a:r>
              <a:rPr lang="nl-NL" dirty="0" err="1"/>
              <a:t>Macroscoische</a:t>
            </a:r>
            <a:r>
              <a:rPr lang="nl-NL" dirty="0"/>
              <a:t> hematurie</a:t>
            </a:r>
          </a:p>
          <a:p>
            <a:pPr>
              <a:buFontTx/>
              <a:buChar char="-"/>
            </a:pPr>
            <a:r>
              <a:rPr lang="nl-NL" dirty="0"/>
              <a:t>Na traumatische katheterisatie</a:t>
            </a:r>
          </a:p>
          <a:p>
            <a:pPr>
              <a:buFontTx/>
              <a:buChar char="-"/>
            </a:pPr>
            <a:r>
              <a:rPr lang="nl-NL" dirty="0" err="1"/>
              <a:t>Symptomatiscxhe</a:t>
            </a:r>
            <a:r>
              <a:rPr lang="nl-NL" dirty="0"/>
              <a:t> UWI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EFFBAFCC-46EB-63AD-4926-B73E1E20B2FA}"/>
              </a:ext>
            </a:extLst>
          </p:cNvPr>
          <p:cNvSpPr/>
          <p:nvPr/>
        </p:nvSpPr>
        <p:spPr>
          <a:xfrm>
            <a:off x="522514" y="1425040"/>
            <a:ext cx="7243948" cy="2113808"/>
          </a:xfrm>
          <a:custGeom>
            <a:avLst/>
            <a:gdLst>
              <a:gd name="connsiteX0" fmla="*/ 0 w 7243948"/>
              <a:gd name="connsiteY0" fmla="*/ 1056904 h 2113808"/>
              <a:gd name="connsiteX1" fmla="*/ 3621974 w 7243948"/>
              <a:gd name="connsiteY1" fmla="*/ 0 h 2113808"/>
              <a:gd name="connsiteX2" fmla="*/ 7243948 w 7243948"/>
              <a:gd name="connsiteY2" fmla="*/ 1056904 h 2113808"/>
              <a:gd name="connsiteX3" fmla="*/ 3621974 w 7243948"/>
              <a:gd name="connsiteY3" fmla="*/ 2113808 h 2113808"/>
              <a:gd name="connsiteX4" fmla="*/ 0 w 7243948"/>
              <a:gd name="connsiteY4" fmla="*/ 1056904 h 2113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3948" h="2113808" extrusionOk="0">
                <a:moveTo>
                  <a:pt x="0" y="1056904"/>
                </a:moveTo>
                <a:cubicBezTo>
                  <a:pt x="-313478" y="511061"/>
                  <a:pt x="1523817" y="129870"/>
                  <a:pt x="3621974" y="0"/>
                </a:cubicBezTo>
                <a:cubicBezTo>
                  <a:pt x="5632028" y="40769"/>
                  <a:pt x="7240057" y="455853"/>
                  <a:pt x="7243948" y="1056904"/>
                </a:cubicBezTo>
                <a:cubicBezTo>
                  <a:pt x="7158332" y="1575104"/>
                  <a:pt x="5516817" y="2196421"/>
                  <a:pt x="3621974" y="2113808"/>
                </a:cubicBezTo>
                <a:cubicBezTo>
                  <a:pt x="1546472" y="2145455"/>
                  <a:pt x="8965" y="1690238"/>
                  <a:pt x="0" y="1056904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974889216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6C399CC-2A68-50CE-24FF-E472A12D6F0C}"/>
              </a:ext>
            </a:extLst>
          </p:cNvPr>
          <p:cNvSpPr txBox="1"/>
          <p:nvPr/>
        </p:nvSpPr>
        <p:spPr>
          <a:xfrm rot="613807">
            <a:off x="7047778" y="3179354"/>
            <a:ext cx="4340591" cy="1384995"/>
          </a:xfrm>
          <a:custGeom>
            <a:avLst/>
            <a:gdLst>
              <a:gd name="connsiteX0" fmla="*/ 0 w 4340591"/>
              <a:gd name="connsiteY0" fmla="*/ 0 h 1384995"/>
              <a:gd name="connsiteX1" fmla="*/ 412356 w 4340591"/>
              <a:gd name="connsiteY1" fmla="*/ 0 h 1384995"/>
              <a:gd name="connsiteX2" fmla="*/ 954930 w 4340591"/>
              <a:gd name="connsiteY2" fmla="*/ 0 h 1384995"/>
              <a:gd name="connsiteX3" fmla="*/ 1410692 w 4340591"/>
              <a:gd name="connsiteY3" fmla="*/ 0 h 1384995"/>
              <a:gd name="connsiteX4" fmla="*/ 1866454 w 4340591"/>
              <a:gd name="connsiteY4" fmla="*/ 0 h 1384995"/>
              <a:gd name="connsiteX5" fmla="*/ 2278810 w 4340591"/>
              <a:gd name="connsiteY5" fmla="*/ 0 h 1384995"/>
              <a:gd name="connsiteX6" fmla="*/ 2821384 w 4340591"/>
              <a:gd name="connsiteY6" fmla="*/ 0 h 1384995"/>
              <a:gd name="connsiteX7" fmla="*/ 3363958 w 4340591"/>
              <a:gd name="connsiteY7" fmla="*/ 0 h 1384995"/>
              <a:gd name="connsiteX8" fmla="*/ 3819720 w 4340591"/>
              <a:gd name="connsiteY8" fmla="*/ 0 h 1384995"/>
              <a:gd name="connsiteX9" fmla="*/ 4340591 w 4340591"/>
              <a:gd name="connsiteY9" fmla="*/ 0 h 1384995"/>
              <a:gd name="connsiteX10" fmla="*/ 4340591 w 4340591"/>
              <a:gd name="connsiteY10" fmla="*/ 420115 h 1384995"/>
              <a:gd name="connsiteX11" fmla="*/ 4340591 w 4340591"/>
              <a:gd name="connsiteY11" fmla="*/ 895630 h 1384995"/>
              <a:gd name="connsiteX12" fmla="*/ 4340591 w 4340591"/>
              <a:gd name="connsiteY12" fmla="*/ 1384995 h 1384995"/>
              <a:gd name="connsiteX13" fmla="*/ 3711205 w 4340591"/>
              <a:gd name="connsiteY13" fmla="*/ 1384995 h 1384995"/>
              <a:gd name="connsiteX14" fmla="*/ 3125226 w 4340591"/>
              <a:gd name="connsiteY14" fmla="*/ 1384995 h 1384995"/>
              <a:gd name="connsiteX15" fmla="*/ 2539246 w 4340591"/>
              <a:gd name="connsiteY15" fmla="*/ 1384995 h 1384995"/>
              <a:gd name="connsiteX16" fmla="*/ 2126890 w 4340591"/>
              <a:gd name="connsiteY16" fmla="*/ 1384995 h 1384995"/>
              <a:gd name="connsiteX17" fmla="*/ 1584316 w 4340591"/>
              <a:gd name="connsiteY17" fmla="*/ 1384995 h 1384995"/>
              <a:gd name="connsiteX18" fmla="*/ 998336 w 4340591"/>
              <a:gd name="connsiteY18" fmla="*/ 1384995 h 1384995"/>
              <a:gd name="connsiteX19" fmla="*/ 0 w 4340591"/>
              <a:gd name="connsiteY19" fmla="*/ 1384995 h 1384995"/>
              <a:gd name="connsiteX20" fmla="*/ 0 w 4340591"/>
              <a:gd name="connsiteY20" fmla="*/ 964880 h 1384995"/>
              <a:gd name="connsiteX21" fmla="*/ 0 w 4340591"/>
              <a:gd name="connsiteY21" fmla="*/ 517065 h 1384995"/>
              <a:gd name="connsiteX22" fmla="*/ 0 w 4340591"/>
              <a:gd name="connsiteY22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340591" h="1384995" extrusionOk="0">
                <a:moveTo>
                  <a:pt x="0" y="0"/>
                </a:moveTo>
                <a:cubicBezTo>
                  <a:pt x="185445" y="-18553"/>
                  <a:pt x="296314" y="11645"/>
                  <a:pt x="412356" y="0"/>
                </a:cubicBezTo>
                <a:cubicBezTo>
                  <a:pt x="528398" y="-11645"/>
                  <a:pt x="831608" y="3513"/>
                  <a:pt x="954930" y="0"/>
                </a:cubicBezTo>
                <a:cubicBezTo>
                  <a:pt x="1078252" y="-3513"/>
                  <a:pt x="1202820" y="27616"/>
                  <a:pt x="1410692" y="0"/>
                </a:cubicBezTo>
                <a:cubicBezTo>
                  <a:pt x="1618564" y="-27616"/>
                  <a:pt x="1713831" y="20296"/>
                  <a:pt x="1866454" y="0"/>
                </a:cubicBezTo>
                <a:cubicBezTo>
                  <a:pt x="2019077" y="-20296"/>
                  <a:pt x="2102833" y="19151"/>
                  <a:pt x="2278810" y="0"/>
                </a:cubicBezTo>
                <a:cubicBezTo>
                  <a:pt x="2454787" y="-19151"/>
                  <a:pt x="2594666" y="39496"/>
                  <a:pt x="2821384" y="0"/>
                </a:cubicBezTo>
                <a:cubicBezTo>
                  <a:pt x="3048102" y="-39496"/>
                  <a:pt x="3196353" y="63678"/>
                  <a:pt x="3363958" y="0"/>
                </a:cubicBezTo>
                <a:cubicBezTo>
                  <a:pt x="3531563" y="-63678"/>
                  <a:pt x="3726525" y="13035"/>
                  <a:pt x="3819720" y="0"/>
                </a:cubicBezTo>
                <a:cubicBezTo>
                  <a:pt x="3912915" y="-13035"/>
                  <a:pt x="4101365" y="37838"/>
                  <a:pt x="4340591" y="0"/>
                </a:cubicBezTo>
                <a:cubicBezTo>
                  <a:pt x="4350628" y="149328"/>
                  <a:pt x="4332312" y="257350"/>
                  <a:pt x="4340591" y="420115"/>
                </a:cubicBezTo>
                <a:cubicBezTo>
                  <a:pt x="4348870" y="582881"/>
                  <a:pt x="4335794" y="768974"/>
                  <a:pt x="4340591" y="895630"/>
                </a:cubicBezTo>
                <a:cubicBezTo>
                  <a:pt x="4345388" y="1022286"/>
                  <a:pt x="4302661" y="1201404"/>
                  <a:pt x="4340591" y="1384995"/>
                </a:cubicBezTo>
                <a:cubicBezTo>
                  <a:pt x="4169341" y="1403919"/>
                  <a:pt x="3963860" y="1313549"/>
                  <a:pt x="3711205" y="1384995"/>
                </a:cubicBezTo>
                <a:cubicBezTo>
                  <a:pt x="3458550" y="1456441"/>
                  <a:pt x="3411045" y="1325508"/>
                  <a:pt x="3125226" y="1384995"/>
                </a:cubicBezTo>
                <a:cubicBezTo>
                  <a:pt x="2839407" y="1444482"/>
                  <a:pt x="2679932" y="1343895"/>
                  <a:pt x="2539246" y="1384995"/>
                </a:cubicBezTo>
                <a:cubicBezTo>
                  <a:pt x="2398560" y="1426095"/>
                  <a:pt x="2258748" y="1348956"/>
                  <a:pt x="2126890" y="1384995"/>
                </a:cubicBezTo>
                <a:cubicBezTo>
                  <a:pt x="1995032" y="1421034"/>
                  <a:pt x="1699287" y="1370740"/>
                  <a:pt x="1584316" y="1384995"/>
                </a:cubicBezTo>
                <a:cubicBezTo>
                  <a:pt x="1469345" y="1399250"/>
                  <a:pt x="1124811" y="1348575"/>
                  <a:pt x="998336" y="1384995"/>
                </a:cubicBezTo>
                <a:cubicBezTo>
                  <a:pt x="871861" y="1421415"/>
                  <a:pt x="467335" y="1311911"/>
                  <a:pt x="0" y="1384995"/>
                </a:cubicBezTo>
                <a:cubicBezTo>
                  <a:pt x="-15653" y="1246803"/>
                  <a:pt x="27966" y="1130289"/>
                  <a:pt x="0" y="964880"/>
                </a:cubicBezTo>
                <a:cubicBezTo>
                  <a:pt x="-27966" y="799472"/>
                  <a:pt x="52739" y="709793"/>
                  <a:pt x="0" y="517065"/>
                </a:cubicBezTo>
                <a:cubicBezTo>
                  <a:pt x="-52739" y="324337"/>
                  <a:pt x="27189" y="201258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88204272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nl-NL" sz="2800" dirty="0" err="1"/>
              <a:t>Immuungecompromiteerd</a:t>
            </a:r>
            <a:endParaRPr lang="nl-NL" sz="2800" dirty="0"/>
          </a:p>
          <a:p>
            <a:r>
              <a:rPr lang="nl-NL" sz="2800" dirty="0"/>
              <a:t>Minder </a:t>
            </a:r>
            <a:r>
              <a:rPr lang="nl-NL" sz="2800" dirty="0" err="1"/>
              <a:t>tone</a:t>
            </a:r>
            <a:r>
              <a:rPr lang="nl-NL" sz="2800" dirty="0"/>
              <a:t> detrusor</a:t>
            </a:r>
          </a:p>
          <a:p>
            <a:r>
              <a:rPr lang="nl-NL" sz="2800" dirty="0"/>
              <a:t>Residuen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30984A0-D29A-CE7B-E940-A96CB0776E3C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</p:spTree>
    <p:extLst>
      <p:ext uri="{BB962C8B-B14F-4D97-AF65-F5344CB8AC3E}">
        <p14:creationId xmlns:p14="http://schemas.microsoft.com/office/powerpoint/2010/main" val="2523868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3EE41-D190-8609-6C7F-09F18807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BCG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C633AC-C5FC-A097-13EB-AF0B0B646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Continueren / Uitstellen / Stoppen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Bijwerkingen </a:t>
            </a:r>
          </a:p>
          <a:p>
            <a:pPr marL="0" indent="0">
              <a:buNone/>
            </a:pPr>
            <a:r>
              <a:rPr lang="nl-NL" dirty="0"/>
              <a:t>- &lt; 48 uur</a:t>
            </a:r>
          </a:p>
          <a:p>
            <a:pPr>
              <a:buFontTx/>
              <a:buChar char="-"/>
            </a:pPr>
            <a:r>
              <a:rPr lang="nl-NL" dirty="0"/>
              <a:t>48 uur &lt; 72 uur</a:t>
            </a:r>
          </a:p>
          <a:p>
            <a:pPr>
              <a:buFontTx/>
              <a:buChar char="-"/>
            </a:pPr>
            <a:r>
              <a:rPr lang="nl-NL" dirty="0"/>
              <a:t>&gt; 72 uur </a:t>
            </a:r>
          </a:p>
          <a:p>
            <a:pPr>
              <a:buFontTx/>
              <a:buChar char="-"/>
            </a:pPr>
            <a:r>
              <a:rPr lang="nl-NL" dirty="0"/>
              <a:t>&gt; 72 uur en progressief</a:t>
            </a:r>
          </a:p>
          <a:p>
            <a:pPr>
              <a:buFont typeface="Wingdings" pitchFamily="2" charset="2"/>
              <a:buChar char="Ø"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BCDBC380-68F0-2FC1-B116-3BAA7ADA08DD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</p:spTree>
    <p:extLst>
      <p:ext uri="{BB962C8B-B14F-4D97-AF65-F5344CB8AC3E}">
        <p14:creationId xmlns:p14="http://schemas.microsoft.com/office/powerpoint/2010/main" val="704095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5B6C8-C3CA-AE1D-CC53-43B5D27D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Diagnostiek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CC3720-287C-4B57-B961-78353F0BD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Kweken</a:t>
            </a:r>
          </a:p>
          <a:p>
            <a:pPr lvl="1"/>
            <a:r>
              <a:rPr lang="nl-NL" dirty="0"/>
              <a:t>PCR</a:t>
            </a:r>
          </a:p>
          <a:p>
            <a:pPr lvl="1"/>
            <a:r>
              <a:rPr lang="nl-NL" dirty="0"/>
              <a:t>duur 6-8 weken</a:t>
            </a:r>
          </a:p>
          <a:p>
            <a:pPr lvl="1"/>
            <a:r>
              <a:rPr lang="nl-NL" dirty="0"/>
              <a:t>Na 1 week M </a:t>
            </a:r>
            <a:r>
              <a:rPr lang="nl-NL" dirty="0" err="1"/>
              <a:t>Bovis</a:t>
            </a:r>
            <a:r>
              <a:rPr lang="nl-NL" dirty="0"/>
              <a:t>, 16% bij klachten</a:t>
            </a:r>
          </a:p>
          <a:p>
            <a:endParaRPr lang="nl-NL" dirty="0"/>
          </a:p>
          <a:p>
            <a:r>
              <a:rPr lang="nl-NL" dirty="0"/>
              <a:t>Radiologie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granulomateuze</a:t>
            </a:r>
            <a:r>
              <a:rPr lang="nl-NL" dirty="0"/>
              <a:t> infectie</a:t>
            </a:r>
          </a:p>
        </p:txBody>
      </p:sp>
      <p:pic>
        <p:nvPicPr>
          <p:cNvPr id="5" name="Afbeelding 4" descr="Afbeelding met schermopname&#10;&#10;Automatisch gegenereerde beschrijving">
            <a:extLst>
              <a:ext uri="{FF2B5EF4-FFF2-40B4-BE49-F238E27FC236}">
                <a16:creationId xmlns:a16="http://schemas.microsoft.com/office/drawing/2014/main" id="{099AFA0F-2F70-54E7-FA37-D2D84E3A1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607" y="979590"/>
            <a:ext cx="4764767" cy="356327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5A8F95E-C402-52BB-FE01-326BB9ACCF33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</p:spTree>
    <p:extLst>
      <p:ext uri="{BB962C8B-B14F-4D97-AF65-F5344CB8AC3E}">
        <p14:creationId xmlns:p14="http://schemas.microsoft.com/office/powerpoint/2010/main" val="17504070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22A0FE-7F67-3752-299E-DB0651000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Bijwerkingen BCG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835F30-88BA-E5EB-C183-17A124FAE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875"/>
            <a:ext cx="10515600" cy="3922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BCG-geïnduceerde infecties, BCG-</a:t>
            </a:r>
            <a:r>
              <a:rPr lang="nl-NL" sz="2000" dirty="0" err="1"/>
              <a:t>itis</a:t>
            </a:r>
            <a:endParaRPr lang="nl-NL" sz="2000" dirty="0"/>
          </a:p>
          <a:p>
            <a:r>
              <a:rPr lang="nl-NL" sz="2000" dirty="0"/>
              <a:t>Lokaal klachten</a:t>
            </a:r>
          </a:p>
          <a:p>
            <a:r>
              <a:rPr lang="nl-NL" sz="2000" dirty="0"/>
              <a:t>Terugkerende koortspieken</a:t>
            </a:r>
          </a:p>
          <a:p>
            <a:r>
              <a:rPr lang="nl-NL" sz="2000" dirty="0"/>
              <a:t>Nachtzweten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 err="1"/>
              <a:t>granulomateuze</a:t>
            </a:r>
            <a:r>
              <a:rPr lang="nl-NL" sz="2000" dirty="0"/>
              <a:t> infecties </a:t>
            </a:r>
          </a:p>
          <a:p>
            <a:pPr marL="0" indent="0">
              <a:buNone/>
            </a:pPr>
            <a:r>
              <a:rPr lang="nl-NL" sz="2000" dirty="0"/>
              <a:t>Soms jaren later</a:t>
            </a:r>
          </a:p>
          <a:p>
            <a:pPr>
              <a:buFontTx/>
              <a:buChar char="-"/>
            </a:pPr>
            <a:r>
              <a:rPr lang="nl-NL" sz="2000" dirty="0"/>
              <a:t>blaas, prostaat, testes		0,9%</a:t>
            </a:r>
          </a:p>
          <a:p>
            <a:pPr>
              <a:buFontTx/>
              <a:buChar char="-"/>
            </a:pPr>
            <a:r>
              <a:rPr lang="nl-NL" sz="2000" dirty="0"/>
              <a:t>Longen, lever, </a:t>
            </a:r>
            <a:r>
              <a:rPr lang="nl-NL" sz="2000" dirty="0" err="1"/>
              <a:t>polyartitis</a:t>
            </a:r>
            <a:r>
              <a:rPr lang="nl-NL" sz="2000" dirty="0"/>
              <a:t> 	&lt; 0,7%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Sepsis | </a:t>
            </a:r>
            <a:r>
              <a:rPr lang="nl-NL" sz="2000" dirty="0" err="1"/>
              <a:t>orgaanfalen</a:t>
            </a:r>
            <a:r>
              <a:rPr lang="nl-NL" sz="2000" dirty="0"/>
              <a:t> 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0E57B91-4695-7E9F-C23F-C14CF7F852D1}"/>
              </a:ext>
            </a:extLst>
          </p:cNvPr>
          <p:cNvSpPr txBox="1"/>
          <p:nvPr/>
        </p:nvSpPr>
        <p:spPr>
          <a:xfrm>
            <a:off x="5715000" y="1228725"/>
            <a:ext cx="5744688" cy="4247317"/>
          </a:xfrm>
          <a:custGeom>
            <a:avLst/>
            <a:gdLst>
              <a:gd name="connsiteX0" fmla="*/ 0 w 5744688"/>
              <a:gd name="connsiteY0" fmla="*/ 0 h 4247317"/>
              <a:gd name="connsiteX1" fmla="*/ 465958 w 5744688"/>
              <a:gd name="connsiteY1" fmla="*/ 0 h 4247317"/>
              <a:gd name="connsiteX2" fmla="*/ 1046810 w 5744688"/>
              <a:gd name="connsiteY2" fmla="*/ 0 h 4247317"/>
              <a:gd name="connsiteX3" fmla="*/ 1742555 w 5744688"/>
              <a:gd name="connsiteY3" fmla="*/ 0 h 4247317"/>
              <a:gd name="connsiteX4" fmla="*/ 2323407 w 5744688"/>
              <a:gd name="connsiteY4" fmla="*/ 0 h 4247317"/>
              <a:gd name="connsiteX5" fmla="*/ 3019153 w 5744688"/>
              <a:gd name="connsiteY5" fmla="*/ 0 h 4247317"/>
              <a:gd name="connsiteX6" fmla="*/ 3542558 w 5744688"/>
              <a:gd name="connsiteY6" fmla="*/ 0 h 4247317"/>
              <a:gd name="connsiteX7" fmla="*/ 4238303 w 5744688"/>
              <a:gd name="connsiteY7" fmla="*/ 0 h 4247317"/>
              <a:gd name="connsiteX8" fmla="*/ 4761708 w 5744688"/>
              <a:gd name="connsiteY8" fmla="*/ 0 h 4247317"/>
              <a:gd name="connsiteX9" fmla="*/ 5744688 w 5744688"/>
              <a:gd name="connsiteY9" fmla="*/ 0 h 4247317"/>
              <a:gd name="connsiteX10" fmla="*/ 5744688 w 5744688"/>
              <a:gd name="connsiteY10" fmla="*/ 691706 h 4247317"/>
              <a:gd name="connsiteX11" fmla="*/ 5744688 w 5744688"/>
              <a:gd name="connsiteY11" fmla="*/ 1213519 h 4247317"/>
              <a:gd name="connsiteX12" fmla="*/ 5744688 w 5744688"/>
              <a:gd name="connsiteY12" fmla="*/ 1777806 h 4247317"/>
              <a:gd name="connsiteX13" fmla="*/ 5744688 w 5744688"/>
              <a:gd name="connsiteY13" fmla="*/ 2257146 h 4247317"/>
              <a:gd name="connsiteX14" fmla="*/ 5744688 w 5744688"/>
              <a:gd name="connsiteY14" fmla="*/ 2863905 h 4247317"/>
              <a:gd name="connsiteX15" fmla="*/ 5744688 w 5744688"/>
              <a:gd name="connsiteY15" fmla="*/ 3555611 h 4247317"/>
              <a:gd name="connsiteX16" fmla="*/ 5744688 w 5744688"/>
              <a:gd name="connsiteY16" fmla="*/ 4247317 h 4247317"/>
              <a:gd name="connsiteX17" fmla="*/ 5278730 w 5744688"/>
              <a:gd name="connsiteY17" fmla="*/ 4247317 h 4247317"/>
              <a:gd name="connsiteX18" fmla="*/ 4812772 w 5744688"/>
              <a:gd name="connsiteY18" fmla="*/ 4247317 h 4247317"/>
              <a:gd name="connsiteX19" fmla="*/ 4174473 w 5744688"/>
              <a:gd name="connsiteY19" fmla="*/ 4247317 h 4247317"/>
              <a:gd name="connsiteX20" fmla="*/ 3478728 w 5744688"/>
              <a:gd name="connsiteY20" fmla="*/ 4247317 h 4247317"/>
              <a:gd name="connsiteX21" fmla="*/ 2955323 w 5744688"/>
              <a:gd name="connsiteY21" fmla="*/ 4247317 h 4247317"/>
              <a:gd name="connsiteX22" fmla="*/ 2259577 w 5744688"/>
              <a:gd name="connsiteY22" fmla="*/ 4247317 h 4247317"/>
              <a:gd name="connsiteX23" fmla="*/ 1563832 w 5744688"/>
              <a:gd name="connsiteY23" fmla="*/ 4247317 h 4247317"/>
              <a:gd name="connsiteX24" fmla="*/ 810639 w 5744688"/>
              <a:gd name="connsiteY24" fmla="*/ 4247317 h 4247317"/>
              <a:gd name="connsiteX25" fmla="*/ 0 w 5744688"/>
              <a:gd name="connsiteY25" fmla="*/ 4247317 h 4247317"/>
              <a:gd name="connsiteX26" fmla="*/ 0 w 5744688"/>
              <a:gd name="connsiteY26" fmla="*/ 3683031 h 4247317"/>
              <a:gd name="connsiteX27" fmla="*/ 0 w 5744688"/>
              <a:gd name="connsiteY27" fmla="*/ 3076271 h 4247317"/>
              <a:gd name="connsiteX28" fmla="*/ 0 w 5744688"/>
              <a:gd name="connsiteY28" fmla="*/ 2469511 h 4247317"/>
              <a:gd name="connsiteX29" fmla="*/ 0 w 5744688"/>
              <a:gd name="connsiteY29" fmla="*/ 1820279 h 4247317"/>
              <a:gd name="connsiteX30" fmla="*/ 0 w 5744688"/>
              <a:gd name="connsiteY30" fmla="*/ 1171046 h 4247317"/>
              <a:gd name="connsiteX31" fmla="*/ 0 w 5744688"/>
              <a:gd name="connsiteY31" fmla="*/ 691706 h 4247317"/>
              <a:gd name="connsiteX32" fmla="*/ 0 w 5744688"/>
              <a:gd name="connsiteY32" fmla="*/ 0 h 424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744688" h="4247317" extrusionOk="0">
                <a:moveTo>
                  <a:pt x="0" y="0"/>
                </a:moveTo>
                <a:cubicBezTo>
                  <a:pt x="213885" y="18386"/>
                  <a:pt x="337362" y="-10948"/>
                  <a:pt x="465958" y="0"/>
                </a:cubicBezTo>
                <a:cubicBezTo>
                  <a:pt x="594554" y="10948"/>
                  <a:pt x="820856" y="25598"/>
                  <a:pt x="1046810" y="0"/>
                </a:cubicBezTo>
                <a:cubicBezTo>
                  <a:pt x="1272764" y="-25598"/>
                  <a:pt x="1593299" y="16208"/>
                  <a:pt x="1742555" y="0"/>
                </a:cubicBezTo>
                <a:cubicBezTo>
                  <a:pt x="1891811" y="-16208"/>
                  <a:pt x="2162947" y="-6877"/>
                  <a:pt x="2323407" y="0"/>
                </a:cubicBezTo>
                <a:cubicBezTo>
                  <a:pt x="2483867" y="6877"/>
                  <a:pt x="2747282" y="16544"/>
                  <a:pt x="3019153" y="0"/>
                </a:cubicBezTo>
                <a:cubicBezTo>
                  <a:pt x="3291024" y="-16544"/>
                  <a:pt x="3342512" y="-17559"/>
                  <a:pt x="3542558" y="0"/>
                </a:cubicBezTo>
                <a:cubicBezTo>
                  <a:pt x="3742605" y="17559"/>
                  <a:pt x="4064725" y="25696"/>
                  <a:pt x="4238303" y="0"/>
                </a:cubicBezTo>
                <a:cubicBezTo>
                  <a:pt x="4411882" y="-25696"/>
                  <a:pt x="4523777" y="6673"/>
                  <a:pt x="4761708" y="0"/>
                </a:cubicBezTo>
                <a:cubicBezTo>
                  <a:pt x="4999640" y="-6673"/>
                  <a:pt x="5530060" y="-8885"/>
                  <a:pt x="5744688" y="0"/>
                </a:cubicBezTo>
                <a:cubicBezTo>
                  <a:pt x="5758623" y="313401"/>
                  <a:pt x="5735754" y="357404"/>
                  <a:pt x="5744688" y="691706"/>
                </a:cubicBezTo>
                <a:cubicBezTo>
                  <a:pt x="5753622" y="1026008"/>
                  <a:pt x="5755596" y="1003570"/>
                  <a:pt x="5744688" y="1213519"/>
                </a:cubicBezTo>
                <a:cubicBezTo>
                  <a:pt x="5733780" y="1423468"/>
                  <a:pt x="5758390" y="1615886"/>
                  <a:pt x="5744688" y="1777806"/>
                </a:cubicBezTo>
                <a:cubicBezTo>
                  <a:pt x="5730986" y="1939726"/>
                  <a:pt x="5722600" y="2144894"/>
                  <a:pt x="5744688" y="2257146"/>
                </a:cubicBezTo>
                <a:cubicBezTo>
                  <a:pt x="5766776" y="2369398"/>
                  <a:pt x="5756962" y="2582729"/>
                  <a:pt x="5744688" y="2863905"/>
                </a:cubicBezTo>
                <a:cubicBezTo>
                  <a:pt x="5732414" y="3145081"/>
                  <a:pt x="5747362" y="3342621"/>
                  <a:pt x="5744688" y="3555611"/>
                </a:cubicBezTo>
                <a:cubicBezTo>
                  <a:pt x="5742014" y="3768601"/>
                  <a:pt x="5745954" y="3982646"/>
                  <a:pt x="5744688" y="4247317"/>
                </a:cubicBezTo>
                <a:cubicBezTo>
                  <a:pt x="5557895" y="4230464"/>
                  <a:pt x="5409185" y="4266341"/>
                  <a:pt x="5278730" y="4247317"/>
                </a:cubicBezTo>
                <a:cubicBezTo>
                  <a:pt x="5148275" y="4228293"/>
                  <a:pt x="4959486" y="4230241"/>
                  <a:pt x="4812772" y="4247317"/>
                </a:cubicBezTo>
                <a:cubicBezTo>
                  <a:pt x="4666058" y="4264393"/>
                  <a:pt x="4482264" y="4233524"/>
                  <a:pt x="4174473" y="4247317"/>
                </a:cubicBezTo>
                <a:cubicBezTo>
                  <a:pt x="3866682" y="4261110"/>
                  <a:pt x="3687494" y="4253607"/>
                  <a:pt x="3478728" y="4247317"/>
                </a:cubicBezTo>
                <a:cubicBezTo>
                  <a:pt x="3269962" y="4241027"/>
                  <a:pt x="3180348" y="4246623"/>
                  <a:pt x="2955323" y="4247317"/>
                </a:cubicBezTo>
                <a:cubicBezTo>
                  <a:pt x="2730299" y="4248011"/>
                  <a:pt x="2592800" y="4222568"/>
                  <a:pt x="2259577" y="4247317"/>
                </a:cubicBezTo>
                <a:cubicBezTo>
                  <a:pt x="1926354" y="4272066"/>
                  <a:pt x="1794897" y="4254439"/>
                  <a:pt x="1563832" y="4247317"/>
                </a:cubicBezTo>
                <a:cubicBezTo>
                  <a:pt x="1332768" y="4240195"/>
                  <a:pt x="1004934" y="4263605"/>
                  <a:pt x="810639" y="4247317"/>
                </a:cubicBezTo>
                <a:cubicBezTo>
                  <a:pt x="616344" y="4231029"/>
                  <a:pt x="232189" y="4242288"/>
                  <a:pt x="0" y="4247317"/>
                </a:cubicBezTo>
                <a:cubicBezTo>
                  <a:pt x="22286" y="4071313"/>
                  <a:pt x="-22216" y="3850937"/>
                  <a:pt x="0" y="3683031"/>
                </a:cubicBezTo>
                <a:cubicBezTo>
                  <a:pt x="22216" y="3515125"/>
                  <a:pt x="27759" y="3206501"/>
                  <a:pt x="0" y="3076271"/>
                </a:cubicBezTo>
                <a:cubicBezTo>
                  <a:pt x="-27759" y="2946041"/>
                  <a:pt x="1894" y="2650686"/>
                  <a:pt x="0" y="2469511"/>
                </a:cubicBezTo>
                <a:cubicBezTo>
                  <a:pt x="-1894" y="2288336"/>
                  <a:pt x="16660" y="2015192"/>
                  <a:pt x="0" y="1820279"/>
                </a:cubicBezTo>
                <a:cubicBezTo>
                  <a:pt x="-16660" y="1625366"/>
                  <a:pt x="-7014" y="1406554"/>
                  <a:pt x="0" y="1171046"/>
                </a:cubicBezTo>
                <a:cubicBezTo>
                  <a:pt x="7014" y="935538"/>
                  <a:pt x="9261" y="853317"/>
                  <a:pt x="0" y="691706"/>
                </a:cubicBezTo>
                <a:cubicBezTo>
                  <a:pt x="-9261" y="530095"/>
                  <a:pt x="-3764" y="256431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tx2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sd="218589323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nl-NL" dirty="0"/>
              <a:t>BEHANDELING</a:t>
            </a:r>
          </a:p>
          <a:p>
            <a:r>
              <a:rPr lang="nl-NL" dirty="0"/>
              <a:t>Tuberculostatica</a:t>
            </a:r>
          </a:p>
          <a:p>
            <a:pPr marL="285750" indent="-285750">
              <a:buFontTx/>
              <a:buChar char="-"/>
            </a:pPr>
            <a:r>
              <a:rPr lang="nl-NL" dirty="0"/>
              <a:t>Rifampicine</a:t>
            </a:r>
          </a:p>
          <a:p>
            <a:pPr marL="285750" indent="-285750">
              <a:buFontTx/>
              <a:buChar char="-"/>
            </a:pPr>
            <a:r>
              <a:rPr lang="nl-NL" dirty="0"/>
              <a:t>Isoniazide</a:t>
            </a:r>
          </a:p>
          <a:p>
            <a:pPr marL="285750" indent="-285750">
              <a:buFontTx/>
              <a:buChar char="-"/>
            </a:pPr>
            <a:r>
              <a:rPr lang="nl-NL" dirty="0"/>
              <a:t>Ethambutol</a:t>
            </a:r>
          </a:p>
          <a:p>
            <a:r>
              <a:rPr lang="nl-NL" dirty="0"/>
              <a:t>Antibiotica </a:t>
            </a:r>
          </a:p>
          <a:p>
            <a:pPr marL="285750" indent="-285750">
              <a:buFontTx/>
              <a:buChar char="-"/>
            </a:pPr>
            <a:r>
              <a:rPr lang="nl-NL" dirty="0" err="1"/>
              <a:t>Fluorchinolonen</a:t>
            </a: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Claritromycine</a:t>
            </a:r>
          </a:p>
          <a:p>
            <a:pPr marL="285750" indent="-285750">
              <a:buFontTx/>
              <a:buChar char="-"/>
            </a:pPr>
            <a:r>
              <a:rPr lang="nl-NL" dirty="0"/>
              <a:t>Aminoglycosiden</a:t>
            </a:r>
          </a:p>
          <a:p>
            <a:pPr marL="285750" indent="-285750">
              <a:buFontTx/>
              <a:buChar char="-"/>
            </a:pPr>
            <a:r>
              <a:rPr lang="nl-NL" dirty="0"/>
              <a:t>Doxycycline</a:t>
            </a:r>
          </a:p>
          <a:p>
            <a:endParaRPr lang="nl-NL" dirty="0"/>
          </a:p>
          <a:p>
            <a:r>
              <a:rPr lang="nl-NL" dirty="0" err="1"/>
              <a:t>NSAIDs</a:t>
            </a:r>
            <a:endParaRPr lang="nl-NL" dirty="0"/>
          </a:p>
          <a:p>
            <a:r>
              <a:rPr lang="nl-NL" dirty="0" err="1"/>
              <a:t>Corticosteroiden</a:t>
            </a:r>
            <a:endParaRPr lang="nl-NL" dirty="0"/>
          </a:p>
          <a:p>
            <a:endParaRPr lang="nl-NL" dirty="0"/>
          </a:p>
          <a:p>
            <a:r>
              <a:rPr lang="nl-NL" dirty="0"/>
              <a:t>Chirurgie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C93B3C6-7DEF-3AB8-0F9F-42711CCAAD5C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</p:spTree>
    <p:extLst>
      <p:ext uri="{BB962C8B-B14F-4D97-AF65-F5344CB8AC3E}">
        <p14:creationId xmlns:p14="http://schemas.microsoft.com/office/powerpoint/2010/main" val="3447493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DDED16-ABB8-E6E0-7F7A-E3252BA6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Klachten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60C16F00-7344-5FC2-AE3B-03E05E02C4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6288833"/>
              </p:ext>
            </p:extLst>
          </p:nvPr>
        </p:nvGraphicFramePr>
        <p:xfrm>
          <a:off x="838200" y="1825625"/>
          <a:ext cx="995647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164">
                  <a:extLst>
                    <a:ext uri="{9D8B030D-6E8A-4147-A177-3AD203B41FA5}">
                      <a16:colId xmlns:a16="http://schemas.microsoft.com/office/drawing/2014/main" val="673737972"/>
                    </a:ext>
                  </a:extLst>
                </a:gridCol>
                <a:gridCol w="4049485">
                  <a:extLst>
                    <a:ext uri="{9D8B030D-6E8A-4147-A177-3AD203B41FA5}">
                      <a16:colId xmlns:a16="http://schemas.microsoft.com/office/drawing/2014/main" val="82287467"/>
                    </a:ext>
                  </a:extLst>
                </a:gridCol>
                <a:gridCol w="2588821">
                  <a:extLst>
                    <a:ext uri="{9D8B030D-6E8A-4147-A177-3AD203B41FA5}">
                      <a16:colId xmlns:a16="http://schemas.microsoft.com/office/drawing/2014/main" val="5002731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Symptoom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Behandeling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BCG-spoelingen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7141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Milde mictieklachten of griepachtige verschijnselen &lt; 72 uur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Symptomatische behandeling, </a:t>
                      </a:r>
                    </a:p>
                    <a:p>
                      <a:r>
                        <a:rPr lang="nl-NL" dirty="0" err="1"/>
                        <a:t>zn</a:t>
                      </a:r>
                      <a:r>
                        <a:rPr lang="nl-NL" dirty="0"/>
                        <a:t> profylaxe </a:t>
                      </a:r>
                      <a:r>
                        <a:rPr lang="nl-NL" dirty="0" err="1"/>
                        <a:t>ofloxacine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continueren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189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Gewrichtsklachten, reactieve artritis (verspringend)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NSAIDS en </a:t>
                      </a:r>
                      <a:r>
                        <a:rPr lang="nl-NL" dirty="0" err="1"/>
                        <a:t>zn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corticosteroiden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Continueren </a:t>
                      </a:r>
                    </a:p>
                    <a:p>
                      <a:r>
                        <a:rPr lang="nl-NL" dirty="0"/>
                        <a:t>Indien de voordelen groter dan bijwerkingen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89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Ernstige urogenitale klachten (bv prostatitis, </a:t>
                      </a:r>
                      <a:r>
                        <a:rPr lang="nl-NL" dirty="0" err="1"/>
                        <a:t>epididymo</a:t>
                      </a:r>
                      <a:r>
                        <a:rPr lang="nl-NL" dirty="0"/>
                        <a:t>-orchitis)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 maanden tuberculostatica</a:t>
                      </a:r>
                    </a:p>
                    <a:p>
                      <a:r>
                        <a:rPr lang="nl-NL" dirty="0"/>
                        <a:t>Zn chirurgie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stoppen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350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Systemische reactie</a:t>
                      </a:r>
                    </a:p>
                    <a:p>
                      <a:r>
                        <a:rPr lang="nl-NL" dirty="0"/>
                        <a:t>(hoge koorts, sepsis, pulmonale verschijnselen)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6 maanden tuberculostatica en  </a:t>
                      </a:r>
                      <a:r>
                        <a:rPr lang="nl-NL" dirty="0" err="1"/>
                        <a:t>corticosteroiden</a:t>
                      </a:r>
                      <a:endParaRPr lang="nl-NL" dirty="0"/>
                    </a:p>
                    <a:p>
                      <a:r>
                        <a:rPr lang="nl-NL" dirty="0" err="1"/>
                        <a:t>zn</a:t>
                      </a:r>
                      <a:r>
                        <a:rPr lang="nl-NL" dirty="0"/>
                        <a:t> chirurgie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stoppen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87031"/>
                  </a:ext>
                </a:extLst>
              </a:tr>
            </a:tbl>
          </a:graphicData>
        </a:graphic>
      </p:graphicFrame>
      <p:sp>
        <p:nvSpPr>
          <p:cNvPr id="5" name="Tekstvak 4">
            <a:extLst>
              <a:ext uri="{FF2B5EF4-FFF2-40B4-BE49-F238E27FC236}">
                <a16:creationId xmlns:a16="http://schemas.microsoft.com/office/drawing/2014/main" id="{586797A7-E997-8ECC-B8B7-31885C7306E1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0B4D975-C93D-A5B6-8AF8-7512CBED6197}"/>
              </a:ext>
            </a:extLst>
          </p:cNvPr>
          <p:cNvSpPr txBox="1"/>
          <p:nvPr/>
        </p:nvSpPr>
        <p:spPr>
          <a:xfrm>
            <a:off x="7184571" y="5850502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NTVG, Rik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Somford</a:t>
            </a:r>
            <a:endParaRPr lang="nl-NL" sz="12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84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A9074C72-DAAA-EEE0-9D68-4ED01C17B201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DD7EDBA-9825-0E89-D62A-B2BC09A16600}"/>
              </a:ext>
            </a:extLst>
          </p:cNvPr>
          <p:cNvSpPr txBox="1"/>
          <p:nvPr/>
        </p:nvSpPr>
        <p:spPr>
          <a:xfrm>
            <a:off x="2466975" y="2659559"/>
            <a:ext cx="7258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/>
              <a:t>Be </a:t>
            </a:r>
            <a:r>
              <a:rPr lang="nl-NL" sz="4400" dirty="0" err="1"/>
              <a:t>Careful</a:t>
            </a:r>
            <a:r>
              <a:rPr lang="nl-NL" sz="4400" dirty="0"/>
              <a:t> G…</a:t>
            </a:r>
          </a:p>
        </p:txBody>
      </p:sp>
      <p:pic>
        <p:nvPicPr>
          <p:cNvPr id="7" name="Afbeelding 6" descr="Afbeelding met röntgenfilm, Medische beeldbewerking, radiologie, röntgenfoto&#10;&#10;Automatisch gegenereerde beschrijving">
            <a:extLst>
              <a:ext uri="{FF2B5EF4-FFF2-40B4-BE49-F238E27FC236}">
                <a16:creationId xmlns:a16="http://schemas.microsoft.com/office/drawing/2014/main" id="{C790CCF5-8860-96C4-99F3-92AC7FA91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1471" y="4438651"/>
            <a:ext cx="3250529" cy="2396973"/>
          </a:xfrm>
          <a:prstGeom prst="rect">
            <a:avLst/>
          </a:prstGeom>
        </p:spPr>
      </p:pic>
      <p:pic>
        <p:nvPicPr>
          <p:cNvPr id="9" name="Afbeelding 8" descr="Afbeelding met voedsel&#10;&#10;Beschrijving automatisch gegenereerd met lage betrouwbaarheid">
            <a:extLst>
              <a:ext uri="{FF2B5EF4-FFF2-40B4-BE49-F238E27FC236}">
                <a16:creationId xmlns:a16="http://schemas.microsoft.com/office/drawing/2014/main" id="{F4D50365-14C1-42E5-5631-A6B74E56A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200" y="2419350"/>
            <a:ext cx="3225800" cy="2320824"/>
          </a:xfrm>
          <a:prstGeom prst="rect">
            <a:avLst/>
          </a:prstGeom>
        </p:spPr>
      </p:pic>
      <p:pic>
        <p:nvPicPr>
          <p:cNvPr id="11" name="Afbeelding 10" descr="Afbeelding met muziekinstrument, concert, zwart, zwart-wit&#10;&#10;Automatisch gegenereerde beschrijving">
            <a:extLst>
              <a:ext uri="{FF2B5EF4-FFF2-40B4-BE49-F238E27FC236}">
                <a16:creationId xmlns:a16="http://schemas.microsoft.com/office/drawing/2014/main" id="{2A6143EA-EF73-9CF1-5826-88C5B01D1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6200" y="438150"/>
            <a:ext cx="3225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8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018EC-152D-12D5-0CD4-A3BEE6276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Blaaskanker</a:t>
            </a:r>
          </a:p>
        </p:txBody>
      </p:sp>
      <p:pic>
        <p:nvPicPr>
          <p:cNvPr id="3" name="Picture 1029">
            <a:extLst>
              <a:ext uri="{FF2B5EF4-FFF2-40B4-BE49-F238E27FC236}">
                <a16:creationId xmlns:a16="http://schemas.microsoft.com/office/drawing/2014/main" id="{1DEF5F88-DC80-F66C-FDF0-6A0FAD08D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1050" y="3166933"/>
            <a:ext cx="5545138" cy="2987675"/>
          </a:xfrm>
          <a:prstGeom prst="rect">
            <a:avLst/>
          </a:prstGeom>
        </p:spPr>
      </p:pic>
      <p:sp>
        <p:nvSpPr>
          <p:cNvPr id="4" name="Text Box 1026">
            <a:extLst>
              <a:ext uri="{FF2B5EF4-FFF2-40B4-BE49-F238E27FC236}">
                <a16:creationId xmlns:a16="http://schemas.microsoft.com/office/drawing/2014/main" id="{B301DF58-58E1-83A5-739C-ECF69ADCE7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2898645"/>
            <a:ext cx="1606550" cy="1004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Superficial</a:t>
            </a:r>
          </a:p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(</a:t>
            </a:r>
            <a:r>
              <a:rPr lang="en-GB" sz="2000">
                <a:latin typeface="Arial" charset="0"/>
              </a:rPr>
              <a:t>75%)</a:t>
            </a:r>
          </a:p>
        </p:txBody>
      </p:sp>
      <p:pic>
        <p:nvPicPr>
          <p:cNvPr id="5" name="Picture 1027">
            <a:extLst>
              <a:ext uri="{FF2B5EF4-FFF2-40B4-BE49-F238E27FC236}">
                <a16:creationId xmlns:a16="http://schemas.microsoft.com/office/drawing/2014/main" id="{A1143AA1-278A-30ED-A7D2-650BE0B82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3125" b="65625"/>
          <a:stretch>
            <a:fillRect/>
          </a:stretch>
        </p:blipFill>
        <p:spPr bwMode="auto">
          <a:xfrm>
            <a:off x="2065338" y="2638295"/>
            <a:ext cx="55546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1028">
            <a:extLst>
              <a:ext uri="{FF2B5EF4-FFF2-40B4-BE49-F238E27FC236}">
                <a16:creationId xmlns:a16="http://schemas.microsoft.com/office/drawing/2014/main" id="{325A8511-EF29-AFBD-BC74-99A5CAF09BBE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4238495"/>
            <a:ext cx="1397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7" name="Text Box 1030">
            <a:extLst>
              <a:ext uri="{FF2B5EF4-FFF2-40B4-BE49-F238E27FC236}">
                <a16:creationId xmlns:a16="http://schemas.microsoft.com/office/drawing/2014/main" id="{5209176F-E49C-0719-BC3F-75E2ACF16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619495"/>
            <a:ext cx="876300" cy="1004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pT2a</a:t>
            </a:r>
          </a:p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pT2b</a:t>
            </a:r>
          </a:p>
        </p:txBody>
      </p:sp>
      <p:sp>
        <p:nvSpPr>
          <p:cNvPr id="8" name="Text Box 1031">
            <a:extLst>
              <a:ext uri="{FF2B5EF4-FFF2-40B4-BE49-F238E27FC236}">
                <a16:creationId xmlns:a16="http://schemas.microsoft.com/office/drawing/2014/main" id="{7B30C607-DADC-96A7-E551-084E8EAE61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5581" y="5762495"/>
            <a:ext cx="706437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latin typeface="Arial" charset="0"/>
              </a:rPr>
              <a:t>pT3</a:t>
            </a:r>
          </a:p>
        </p:txBody>
      </p:sp>
      <p:sp>
        <p:nvSpPr>
          <p:cNvPr id="9" name="Text Box 1032">
            <a:extLst>
              <a:ext uri="{FF2B5EF4-FFF2-40B4-BE49-F238E27FC236}">
                <a16:creationId xmlns:a16="http://schemas.microsoft.com/office/drawing/2014/main" id="{16EC0687-8DC8-8171-B8C2-B1E34B97C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5122733"/>
            <a:ext cx="1300163" cy="8223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/>
            <a:r>
              <a:rPr lang="en-GB">
                <a:latin typeface="Arial" charset="0"/>
              </a:rPr>
              <a:t>Invasive</a:t>
            </a:r>
          </a:p>
          <a:p>
            <a:pPr algn="ctr"/>
            <a:r>
              <a:rPr lang="en-GB">
                <a:latin typeface="Arial" charset="0"/>
              </a:rPr>
              <a:t>(</a:t>
            </a:r>
            <a:r>
              <a:rPr lang="en-GB" sz="2000">
                <a:latin typeface="Arial" charset="0"/>
              </a:rPr>
              <a:t>25%)</a:t>
            </a:r>
          </a:p>
        </p:txBody>
      </p:sp>
      <p:sp>
        <p:nvSpPr>
          <p:cNvPr id="10" name="Line 1033">
            <a:extLst>
              <a:ext uri="{FF2B5EF4-FFF2-40B4-BE49-F238E27FC236}">
                <a16:creationId xmlns:a16="http://schemas.microsoft.com/office/drawing/2014/main" id="{2FD4B4CA-204A-BB3D-CBF3-231DF1D885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71463" y="4238500"/>
            <a:ext cx="76533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nl-NL"/>
          </a:p>
        </p:txBody>
      </p:sp>
      <p:sp>
        <p:nvSpPr>
          <p:cNvPr id="11" name="Text Box 1034">
            <a:extLst>
              <a:ext uri="{FF2B5EF4-FFF2-40B4-BE49-F238E27FC236}">
                <a16:creationId xmlns:a16="http://schemas.microsoft.com/office/drawing/2014/main" id="{B8436A9A-AFA7-32CB-6C59-F57DC0074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2575" y="3157408"/>
            <a:ext cx="708025" cy="1004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pTa</a:t>
            </a:r>
          </a:p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pT1</a:t>
            </a:r>
          </a:p>
        </p:txBody>
      </p:sp>
      <p:sp>
        <p:nvSpPr>
          <p:cNvPr id="12" name="Text Box 1035">
            <a:extLst>
              <a:ext uri="{FF2B5EF4-FFF2-40B4-BE49-F238E27FC236}">
                <a16:creationId xmlns:a16="http://schemas.microsoft.com/office/drawing/2014/main" id="{918B3E14-EE4C-24D3-FF68-F6DCDAD06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4475" y="2562095"/>
            <a:ext cx="7080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Tis</a:t>
            </a:r>
          </a:p>
        </p:txBody>
      </p:sp>
      <p:grpSp>
        <p:nvGrpSpPr>
          <p:cNvPr id="13" name="Group 1036">
            <a:extLst>
              <a:ext uri="{FF2B5EF4-FFF2-40B4-BE49-F238E27FC236}">
                <a16:creationId xmlns:a16="http://schemas.microsoft.com/office/drawing/2014/main" id="{1A74C12F-843D-446C-5D31-76D77B6896E9}"/>
              </a:ext>
            </a:extLst>
          </p:cNvPr>
          <p:cNvGrpSpPr>
            <a:grpSpLocks/>
          </p:cNvGrpSpPr>
          <p:nvPr/>
        </p:nvGrpSpPr>
        <p:grpSpPr bwMode="auto">
          <a:xfrm>
            <a:off x="2051050" y="2230308"/>
            <a:ext cx="6324600" cy="609600"/>
            <a:chOff x="1296" y="720"/>
            <a:chExt cx="3984" cy="384"/>
          </a:xfrm>
        </p:grpSpPr>
        <p:sp>
          <p:nvSpPr>
            <p:cNvPr id="14" name="Rectangle 1037">
              <a:extLst>
                <a:ext uri="{FF2B5EF4-FFF2-40B4-BE49-F238E27FC236}">
                  <a16:creationId xmlns:a16="http://schemas.microsoft.com/office/drawing/2014/main" id="{024E4932-3314-8CC9-B744-8406E0C04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768"/>
              <a:ext cx="528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b="1">
                  <a:latin typeface="Arial" charset="0"/>
                </a:rPr>
                <a:t>Fat</a:t>
              </a:r>
              <a:endParaRPr lang="en-GB">
                <a:latin typeface="Arial" charset="0"/>
              </a:endParaRPr>
            </a:p>
          </p:txBody>
        </p:sp>
        <p:sp>
          <p:nvSpPr>
            <p:cNvPr id="15" name="Rectangle 1038">
              <a:extLst>
                <a:ext uri="{FF2B5EF4-FFF2-40B4-BE49-F238E27FC236}">
                  <a16:creationId xmlns:a16="http://schemas.microsoft.com/office/drawing/2014/main" id="{2E7B28AA-A6F6-8B07-9FFE-660B30E7D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768"/>
              <a:ext cx="91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b="1">
                  <a:latin typeface="Arial" charset="0"/>
                </a:rPr>
                <a:t>Muscle</a:t>
              </a:r>
              <a:endParaRPr lang="en-GB">
                <a:latin typeface="Arial" charset="0"/>
              </a:endParaRPr>
            </a:p>
          </p:txBody>
        </p:sp>
        <p:sp>
          <p:nvSpPr>
            <p:cNvPr id="16" name="Rectangle 1039">
              <a:extLst>
                <a:ext uri="{FF2B5EF4-FFF2-40B4-BE49-F238E27FC236}">
                  <a16:creationId xmlns:a16="http://schemas.microsoft.com/office/drawing/2014/main" id="{29ECA4FE-FB7D-E5F4-520E-FB722F2BC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768"/>
              <a:ext cx="62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 sz="2000" b="1">
                  <a:latin typeface="Arial" charset="0"/>
                </a:rPr>
                <a:t>Stroma</a:t>
              </a:r>
              <a:endParaRPr lang="en-GB">
                <a:latin typeface="Arial" charset="0"/>
              </a:endParaRPr>
            </a:p>
          </p:txBody>
        </p:sp>
        <p:sp>
          <p:nvSpPr>
            <p:cNvPr id="17" name="Line 1040">
              <a:extLst>
                <a:ext uri="{FF2B5EF4-FFF2-40B4-BE49-F238E27FC236}">
                  <a16:creationId xmlns:a16="http://schemas.microsoft.com/office/drawing/2014/main" id="{531A18B1-F3F8-8CDF-F4F0-1859B9C6AD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8" y="816"/>
              <a:ext cx="96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18" name="Rectangle 1041">
              <a:extLst>
                <a:ext uri="{FF2B5EF4-FFF2-40B4-BE49-F238E27FC236}">
                  <a16:creationId xmlns:a16="http://schemas.microsoft.com/office/drawing/2014/main" id="{080275DD-0272-A37B-B7CE-432405D7BC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720"/>
              <a:ext cx="81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2000" b="1">
                  <a:latin typeface="Arial" charset="0"/>
                </a:rPr>
                <a:t>Urotheel</a:t>
              </a:r>
              <a:endParaRPr lang="en-GB">
                <a:latin typeface="Arial" charset="0"/>
              </a:endParaRPr>
            </a:p>
          </p:txBody>
        </p:sp>
      </p:grpSp>
      <p:sp>
        <p:nvSpPr>
          <p:cNvPr id="19" name="Tijdelijke aanduiding voor inhoud 2">
            <a:extLst>
              <a:ext uri="{FF2B5EF4-FFF2-40B4-BE49-F238E27FC236}">
                <a16:creationId xmlns:a16="http://schemas.microsoft.com/office/drawing/2014/main" id="{C55A9BE7-40B3-5E7F-1EBE-8D5E876BEF98}"/>
              </a:ext>
            </a:extLst>
          </p:cNvPr>
          <p:cNvSpPr txBox="1">
            <a:spLocks/>
          </p:cNvSpPr>
          <p:nvPr/>
        </p:nvSpPr>
        <p:spPr>
          <a:xfrm>
            <a:off x="469900" y="1300752"/>
            <a:ext cx="10515600" cy="59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dirty="0"/>
              <a:t>95% </a:t>
            </a:r>
            <a:r>
              <a:rPr lang="nl-NL" dirty="0" err="1"/>
              <a:t>urotheelcelca</a:t>
            </a:r>
            <a:endParaRPr lang="nl-NL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6CC8805-5E7F-D3D0-3951-7676F5E974B9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</p:spTree>
    <p:extLst>
      <p:ext uri="{BB962C8B-B14F-4D97-AF65-F5344CB8AC3E}">
        <p14:creationId xmlns:p14="http://schemas.microsoft.com/office/powerpoint/2010/main" val="176018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F578A05F-6D3B-D861-3986-9AFA3EB0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48000"/>
          </a:blip>
          <a:srcRect/>
          <a:stretch>
            <a:fillRect/>
          </a:stretch>
        </p:blipFill>
        <p:spPr>
          <a:xfrm>
            <a:off x="2027300" y="3054719"/>
            <a:ext cx="5545138" cy="3160713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65119885-C1B7-936B-86C6-228A88D01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925" y="2708644"/>
            <a:ext cx="1738313" cy="10048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>
                <a:latin typeface="Arial" charset="0"/>
              </a:rPr>
              <a:t>Superficial</a:t>
            </a:r>
          </a:p>
          <a:p>
            <a:pPr algn="ctr">
              <a:spcBef>
                <a:spcPct val="50000"/>
              </a:spcBef>
            </a:pPr>
            <a:r>
              <a:rPr lang="en-GB" b="1">
                <a:latin typeface="Arial" charset="0"/>
              </a:rPr>
              <a:t>(</a:t>
            </a:r>
            <a:r>
              <a:rPr lang="en-GB" sz="2000" b="1">
                <a:latin typeface="Arial" charset="0"/>
              </a:rPr>
              <a:t>75%)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258FC8-2630-C5AA-0D1D-77DA95D76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3125" b="65625"/>
          <a:stretch>
            <a:fillRect/>
          </a:stretch>
        </p:blipFill>
        <p:spPr bwMode="auto">
          <a:xfrm>
            <a:off x="2041588" y="2448294"/>
            <a:ext cx="55546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id="{5DACA4F9-2D30-5E43-D2B1-D327519E9470}"/>
              </a:ext>
            </a:extLst>
          </p:cNvPr>
          <p:cNvGrpSpPr>
            <a:grpSpLocks/>
          </p:cNvGrpSpPr>
          <p:nvPr/>
        </p:nvGrpSpPr>
        <p:grpSpPr bwMode="auto">
          <a:xfrm>
            <a:off x="247713" y="3989115"/>
            <a:ext cx="8669337" cy="0"/>
            <a:chOff x="171" y="2064"/>
            <a:chExt cx="5461" cy="0"/>
          </a:xfrm>
        </p:grpSpPr>
        <p:sp>
          <p:nvSpPr>
            <p:cNvPr id="6" name="Line 6">
              <a:extLst>
                <a:ext uri="{FF2B5EF4-FFF2-40B4-BE49-F238E27FC236}">
                  <a16:creationId xmlns:a16="http://schemas.microsoft.com/office/drawing/2014/main" id="{AB3DB6C9-87B1-54E0-8CF0-257E32520D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2" y="2064"/>
              <a:ext cx="880" cy="0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nl-NL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F23D0CC9-33F5-6E7C-4F39-0646870767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1" y="2064"/>
              <a:ext cx="4821" cy="0"/>
            </a:xfrm>
            <a:prstGeom prst="line">
              <a:avLst/>
            </a:prstGeom>
            <a:noFill/>
            <a:ln w="76200">
              <a:solidFill>
                <a:srgbClr val="FFFF66"/>
              </a:solidFill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nl-NL"/>
            </a:p>
          </p:txBody>
        </p:sp>
      </p:grpSp>
      <p:sp>
        <p:nvSpPr>
          <p:cNvPr id="8" name="Text Box 8">
            <a:extLst>
              <a:ext uri="{FF2B5EF4-FFF2-40B4-BE49-F238E27FC236}">
                <a16:creationId xmlns:a16="http://schemas.microsoft.com/office/drawing/2014/main" id="{9E94FEB8-AB5A-9463-6AA6-8E7D356F6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8825" y="2967407"/>
            <a:ext cx="722313" cy="100488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Arial" charset="0"/>
              </a:rPr>
              <a:t>pTa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Arial" charset="0"/>
              </a:rPr>
              <a:t>pT1</a:t>
            </a:r>
            <a:endParaRPr lang="en-GB">
              <a:latin typeface="Arial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E3D48EE-B1A9-BF07-4941-53D45934B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725" y="2372094"/>
            <a:ext cx="708025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latin typeface="Arial" charset="0"/>
              </a:rPr>
              <a:t>Tis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9424932-6740-F7F4-B920-862135AB7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650" y="2143494"/>
            <a:ext cx="838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latin typeface="Arial" charset="0"/>
              </a:rPr>
              <a:t>Fat</a:t>
            </a:r>
            <a:endParaRPr lang="en-GB">
              <a:latin typeface="Arial" charset="0"/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BB2F4129-F21B-C08B-C620-5F6F328E4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850" y="2143494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latin typeface="Arial" charset="0"/>
              </a:rPr>
              <a:t>Muscle</a:t>
            </a:r>
            <a:endParaRPr lang="en-GB">
              <a:latin typeface="Arial" charset="0"/>
            </a:endParaRP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E1A172F1-EAAF-2171-8419-DD5BC8FB7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3650" y="2143494"/>
            <a:ext cx="990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>
                <a:latin typeface="Arial" charset="0"/>
              </a:rPr>
              <a:t>Stroma</a:t>
            </a:r>
            <a:endParaRPr lang="en-GB">
              <a:latin typeface="Arial" charset="0"/>
            </a:endParaRPr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7A58D149-7738-8A0D-03CA-8C109DC0F0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10450" y="2219694"/>
            <a:ext cx="152400" cy="457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1C4699A-74DA-81A8-2D3A-46C17A179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2850" y="1991094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GB" sz="2000" b="1">
                <a:latin typeface="Arial" charset="0"/>
              </a:rPr>
              <a:t>Urotheel</a:t>
            </a:r>
            <a:endParaRPr lang="en-GB">
              <a:latin typeface="Arial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9D5D1DFC-09FC-46FE-4383-9281D1AAB584}"/>
              </a:ext>
            </a:extLst>
          </p:cNvPr>
          <p:cNvSpPr txBox="1">
            <a:spLocks/>
          </p:cNvSpPr>
          <p:nvPr/>
        </p:nvSpPr>
        <p:spPr>
          <a:xfrm>
            <a:off x="838200" y="685800"/>
            <a:ext cx="10515600" cy="10048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err="1"/>
              <a:t>Urotheelcelcarcinoom</a:t>
            </a:r>
            <a:endParaRPr lang="nl-NL" dirty="0"/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1D5F9CA2-C2DC-D571-CEB3-9E47EB72AA1F}"/>
              </a:ext>
            </a:extLst>
          </p:cNvPr>
          <p:cNvSpPr txBox="1"/>
          <p:nvPr/>
        </p:nvSpPr>
        <p:spPr>
          <a:xfrm>
            <a:off x="5843650" y="1864426"/>
            <a:ext cx="2757489" cy="201880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05D9F0B-5815-FAD0-633D-2F3D51161E39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</p:spTree>
    <p:extLst>
      <p:ext uri="{BB962C8B-B14F-4D97-AF65-F5344CB8AC3E}">
        <p14:creationId xmlns:p14="http://schemas.microsoft.com/office/powerpoint/2010/main" val="1192181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15B21-1B5D-EE4A-475E-37A14A1C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Richtlijn EAU april 2024</a:t>
            </a:r>
          </a:p>
        </p:txBody>
      </p:sp>
      <p:pic>
        <p:nvPicPr>
          <p:cNvPr id="5" name="Tijdelijke aanduiding voor inhoud 4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22B2D475-47F1-2D9D-6A3C-B318EC7A9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807" y="1511300"/>
            <a:ext cx="6689601" cy="4351338"/>
          </a:xfrm>
        </p:spPr>
      </p:pic>
      <p:pic>
        <p:nvPicPr>
          <p:cNvPr id="7" name="Afbeelding 6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8897F0BE-D2DC-9959-C19D-5727DD56E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276" y="1511300"/>
            <a:ext cx="5000337" cy="3277837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B08CF6F-A08D-13FB-4680-DBB5B4652183}"/>
              </a:ext>
            </a:extLst>
          </p:cNvPr>
          <p:cNvSpPr/>
          <p:nvPr/>
        </p:nvSpPr>
        <p:spPr>
          <a:xfrm>
            <a:off x="6758276" y="3943350"/>
            <a:ext cx="5000337" cy="845787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D98A398-2563-C5BB-8D64-6AF0E0DA4D26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</p:spTree>
    <p:extLst>
      <p:ext uri="{BB962C8B-B14F-4D97-AF65-F5344CB8AC3E}">
        <p14:creationId xmlns:p14="http://schemas.microsoft.com/office/powerpoint/2010/main" val="2576204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15B21-1B5D-EE4A-475E-37A14A1C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Richtlijn EAU april 2024</a:t>
            </a:r>
          </a:p>
        </p:txBody>
      </p:sp>
      <p:pic>
        <p:nvPicPr>
          <p:cNvPr id="5" name="Tijdelijke aanduiding voor inhoud 4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22B2D475-47F1-2D9D-6A3C-B318EC7A9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807" y="1511300"/>
            <a:ext cx="6689601" cy="4351338"/>
          </a:xfrm>
        </p:spPr>
      </p:pic>
      <p:pic>
        <p:nvPicPr>
          <p:cNvPr id="7" name="Afbeelding 6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8897F0BE-D2DC-9959-C19D-5727DD56E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276" y="1511300"/>
            <a:ext cx="5000337" cy="3277837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1B08CF6F-A08D-13FB-4680-DBB5B4652183}"/>
              </a:ext>
            </a:extLst>
          </p:cNvPr>
          <p:cNvSpPr/>
          <p:nvPr/>
        </p:nvSpPr>
        <p:spPr>
          <a:xfrm>
            <a:off x="6758276" y="3943350"/>
            <a:ext cx="5000337" cy="845787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2EE328F2-B855-E945-63A1-E0420177EB24}"/>
              </a:ext>
            </a:extLst>
          </p:cNvPr>
          <p:cNvSpPr/>
          <p:nvPr/>
        </p:nvSpPr>
        <p:spPr>
          <a:xfrm>
            <a:off x="2648197" y="4631377"/>
            <a:ext cx="819397" cy="132556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C0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543536B-1B6A-1711-C1EC-805F8FC071CB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5FF3158-73EC-427A-7873-CBBEF07457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8275" y="4826832"/>
            <a:ext cx="5000337" cy="444636"/>
          </a:xfrm>
          <a:prstGeom prst="rect">
            <a:avLst/>
          </a:prstGeom>
        </p:spPr>
      </p:pic>
      <p:pic>
        <p:nvPicPr>
          <p:cNvPr id="11" name="Afbeelding 10" descr="Afbeelding met tekst, Lettertype, schermopname, lijn&#10;&#10;Automatisch gegenereerde beschrijving">
            <a:extLst>
              <a:ext uri="{FF2B5EF4-FFF2-40B4-BE49-F238E27FC236}">
                <a16:creationId xmlns:a16="http://schemas.microsoft.com/office/drawing/2014/main" id="{FABB80CB-06A9-D895-4179-3634B3E0C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275" y="5271468"/>
            <a:ext cx="4994693" cy="832449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96D7D08F-2586-BE1A-EBDE-86A2E5F545F3}"/>
              </a:ext>
            </a:extLst>
          </p:cNvPr>
          <p:cNvSpPr/>
          <p:nvPr/>
        </p:nvSpPr>
        <p:spPr>
          <a:xfrm>
            <a:off x="6756300" y="5247652"/>
            <a:ext cx="5000337" cy="845787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796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15B21-1B5D-EE4A-475E-37A14A1C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Richtlijn EAU april 2024</a:t>
            </a:r>
          </a:p>
        </p:txBody>
      </p:sp>
      <p:pic>
        <p:nvPicPr>
          <p:cNvPr id="5" name="Tijdelijke aanduiding voor inhoud 4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22B2D475-47F1-2D9D-6A3C-B318EC7A9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3807" y="1511300"/>
            <a:ext cx="6689601" cy="4351338"/>
          </a:xfr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2EE328F2-B855-E945-63A1-E0420177EB24}"/>
              </a:ext>
            </a:extLst>
          </p:cNvPr>
          <p:cNvSpPr/>
          <p:nvPr/>
        </p:nvSpPr>
        <p:spPr>
          <a:xfrm>
            <a:off x="2648197" y="4631377"/>
            <a:ext cx="819397" cy="1325563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C00000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543536B-1B6A-1711-C1EC-805F8FC071CB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79CDF474-932C-7872-9EA6-EF72CD3D9393}"/>
              </a:ext>
            </a:extLst>
          </p:cNvPr>
          <p:cNvSpPr txBox="1"/>
          <p:nvPr/>
        </p:nvSpPr>
        <p:spPr>
          <a:xfrm rot="461567">
            <a:off x="4919209" y="5056843"/>
            <a:ext cx="3097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Bradley Hand" pitchFamily="2" charset="77"/>
              </a:rPr>
              <a:t>Bijkomende Risicofactoren</a:t>
            </a:r>
          </a:p>
          <a:p>
            <a:r>
              <a:rPr lang="nl-NL" dirty="0">
                <a:solidFill>
                  <a:schemeClr val="tx2">
                    <a:lumMod val="75000"/>
                    <a:lumOff val="25000"/>
                  </a:schemeClr>
                </a:solidFill>
                <a:latin typeface="Bradley Hand" pitchFamily="2" charset="77"/>
              </a:rPr>
              <a:t>- Leeftijd &gt;70j</a:t>
            </a:r>
          </a:p>
          <a:p>
            <a:r>
              <a:rPr lang="nl-NL" dirty="0">
                <a:solidFill>
                  <a:schemeClr val="tx2">
                    <a:lumMod val="75000"/>
                    <a:lumOff val="25000"/>
                  </a:schemeClr>
                </a:solidFill>
                <a:latin typeface="Bradley Hand" pitchFamily="2" charset="77"/>
              </a:rPr>
              <a:t>- &gt;&gt; pap tumoren</a:t>
            </a:r>
          </a:p>
          <a:p>
            <a:r>
              <a:rPr lang="nl-NL" dirty="0">
                <a:solidFill>
                  <a:schemeClr val="tx2">
                    <a:lumMod val="75000"/>
                    <a:lumOff val="25000"/>
                  </a:schemeClr>
                </a:solidFill>
                <a:latin typeface="Bradley Hand" pitchFamily="2" charset="77"/>
              </a:rPr>
              <a:t>- Tumor diameter &gt; 3 cm</a:t>
            </a:r>
          </a:p>
        </p:txBody>
      </p:sp>
      <p:pic>
        <p:nvPicPr>
          <p:cNvPr id="10" name="Afbeelding 9" descr="Afbeelding met tekst, Lettertype, schermopname, lijn&#10;&#10;Automatisch gegenereerde beschrijving">
            <a:extLst>
              <a:ext uri="{FF2B5EF4-FFF2-40B4-BE49-F238E27FC236}">
                <a16:creationId xmlns:a16="http://schemas.microsoft.com/office/drawing/2014/main" id="{1DC09E9B-7FE0-4B42-410C-6B175C0C7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436" y="4215152"/>
            <a:ext cx="4994693" cy="83244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8A4B0C4C-B333-1869-00A1-931142745244}"/>
              </a:ext>
            </a:extLst>
          </p:cNvPr>
          <p:cNvSpPr/>
          <p:nvPr/>
        </p:nvSpPr>
        <p:spPr>
          <a:xfrm>
            <a:off x="6937136" y="4201814"/>
            <a:ext cx="5000337" cy="845787"/>
          </a:xfrm>
          <a:prstGeom prst="rect">
            <a:avLst/>
          </a:prstGeom>
          <a:noFill/>
          <a:ln w="5715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4131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C1A28-D95C-6CF2-D8C5-48AF26B3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Diagnose en Behandeling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E0700D-69FC-9992-E37D-63A792052A4B}"/>
              </a:ext>
            </a:extLst>
          </p:cNvPr>
          <p:cNvSpPr txBox="1">
            <a:spLocks/>
          </p:cNvSpPr>
          <p:nvPr/>
        </p:nvSpPr>
        <p:spPr>
          <a:xfrm>
            <a:off x="1006050" y="3159809"/>
            <a:ext cx="1644729" cy="584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Low Risk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97BFF1B-C7F1-D0DA-2BFA-E8DB8D882A54}"/>
              </a:ext>
            </a:extLst>
          </p:cNvPr>
          <p:cNvSpPr txBox="1">
            <a:spLocks/>
          </p:cNvSpPr>
          <p:nvPr/>
        </p:nvSpPr>
        <p:spPr>
          <a:xfrm>
            <a:off x="2779135" y="3124582"/>
            <a:ext cx="3032746" cy="58483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Intermediate Risk</a:t>
            </a:r>
            <a:endParaRPr lang="nl-NL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F412C95-5E7D-371F-33D1-6A7620AB0FBE}"/>
              </a:ext>
            </a:extLst>
          </p:cNvPr>
          <p:cNvSpPr txBox="1">
            <a:spLocks/>
          </p:cNvSpPr>
          <p:nvPr/>
        </p:nvSpPr>
        <p:spPr>
          <a:xfrm>
            <a:off x="1571949" y="1944741"/>
            <a:ext cx="8229600" cy="114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Post-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operatief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mitomycine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AA7DE90-E153-B6D7-8CCD-09FAA2D74923}"/>
              </a:ext>
            </a:extLst>
          </p:cNvPr>
          <p:cNvCxnSpPr>
            <a:cxnSpLocks/>
          </p:cNvCxnSpPr>
          <p:nvPr/>
        </p:nvCxnSpPr>
        <p:spPr>
          <a:xfrm>
            <a:off x="1787973" y="2943401"/>
            <a:ext cx="69847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5CA45317-FFC5-3772-F5ED-78967E0FBFA4}"/>
              </a:ext>
            </a:extLst>
          </p:cNvPr>
          <p:cNvCxnSpPr>
            <a:cxnSpLocks/>
          </p:cNvCxnSpPr>
          <p:nvPr/>
        </p:nvCxnSpPr>
        <p:spPr>
          <a:xfrm>
            <a:off x="2650779" y="3159809"/>
            <a:ext cx="0" cy="574121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E9BDB10-FF69-EF15-414F-881755B1A49F}"/>
              </a:ext>
            </a:extLst>
          </p:cNvPr>
          <p:cNvCxnSpPr>
            <a:cxnSpLocks/>
          </p:cNvCxnSpPr>
          <p:nvPr/>
        </p:nvCxnSpPr>
        <p:spPr>
          <a:xfrm>
            <a:off x="1787973" y="2151313"/>
            <a:ext cx="69847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6E8F6A4F-BC5A-3974-7D8C-F2446D74BE2E}"/>
              </a:ext>
            </a:extLst>
          </p:cNvPr>
          <p:cNvCxnSpPr>
            <a:cxnSpLocks/>
          </p:cNvCxnSpPr>
          <p:nvPr/>
        </p:nvCxnSpPr>
        <p:spPr>
          <a:xfrm>
            <a:off x="5784794" y="3124582"/>
            <a:ext cx="0" cy="575928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jdelijke aanduiding voor tekst 4">
            <a:extLst>
              <a:ext uri="{FF2B5EF4-FFF2-40B4-BE49-F238E27FC236}">
                <a16:creationId xmlns:a16="http://schemas.microsoft.com/office/drawing/2014/main" id="{39C61C04-A8B4-2068-D840-1F396D7810F4}"/>
              </a:ext>
            </a:extLst>
          </p:cNvPr>
          <p:cNvSpPr txBox="1">
            <a:spLocks/>
          </p:cNvSpPr>
          <p:nvPr/>
        </p:nvSpPr>
        <p:spPr>
          <a:xfrm>
            <a:off x="6096000" y="3120130"/>
            <a:ext cx="1784698" cy="58483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High Risk</a:t>
            </a:r>
            <a:endParaRPr lang="nl-NL" dirty="0"/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9DCB2E6E-8FC7-F5C6-DB9D-3AEB851E6625}"/>
              </a:ext>
            </a:extLst>
          </p:cNvPr>
          <p:cNvSpPr txBox="1">
            <a:spLocks/>
          </p:cNvSpPr>
          <p:nvPr/>
        </p:nvSpPr>
        <p:spPr>
          <a:xfrm>
            <a:off x="1558098" y="1277745"/>
            <a:ext cx="8229600" cy="114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blaastumor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49DFF3CB-9AED-4B72-9FF3-434646004B89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  <p:cxnSp>
        <p:nvCxnSpPr>
          <p:cNvPr id="22" name="Rechte verbindingslijn 21">
            <a:extLst>
              <a:ext uri="{FF2B5EF4-FFF2-40B4-BE49-F238E27FC236}">
                <a16:creationId xmlns:a16="http://schemas.microsoft.com/office/drawing/2014/main" id="{05644545-49BD-F734-7F7C-662161969D23}"/>
              </a:ext>
            </a:extLst>
          </p:cNvPr>
          <p:cNvCxnSpPr>
            <a:cxnSpLocks/>
          </p:cNvCxnSpPr>
          <p:nvPr/>
        </p:nvCxnSpPr>
        <p:spPr>
          <a:xfrm>
            <a:off x="7951742" y="3119815"/>
            <a:ext cx="0" cy="575928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jdelijke aanduiding voor tekst 4">
            <a:extLst>
              <a:ext uri="{FF2B5EF4-FFF2-40B4-BE49-F238E27FC236}">
                <a16:creationId xmlns:a16="http://schemas.microsoft.com/office/drawing/2014/main" id="{90C82AD3-3D52-7E1A-A5BE-2E92E18EFED1}"/>
              </a:ext>
            </a:extLst>
          </p:cNvPr>
          <p:cNvSpPr txBox="1">
            <a:spLocks/>
          </p:cNvSpPr>
          <p:nvPr/>
        </p:nvSpPr>
        <p:spPr>
          <a:xfrm>
            <a:off x="8234374" y="3129651"/>
            <a:ext cx="2709847" cy="58483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Very High Risk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75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9C1A28-D95C-6CF2-D8C5-48AF26B33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Diagnose en Behandeling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F412C95-5E7D-371F-33D1-6A7620AB0FBE}"/>
              </a:ext>
            </a:extLst>
          </p:cNvPr>
          <p:cNvSpPr txBox="1">
            <a:spLocks/>
          </p:cNvSpPr>
          <p:nvPr/>
        </p:nvSpPr>
        <p:spPr>
          <a:xfrm>
            <a:off x="420043" y="1944741"/>
            <a:ext cx="8229600" cy="114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Post-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operatief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mitomycine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tenzij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DAA7DE90-E153-B6D7-8CCD-09FAA2D74923}"/>
              </a:ext>
            </a:extLst>
          </p:cNvPr>
          <p:cNvCxnSpPr>
            <a:cxnSpLocks/>
          </p:cNvCxnSpPr>
          <p:nvPr/>
        </p:nvCxnSpPr>
        <p:spPr>
          <a:xfrm>
            <a:off x="636067" y="2943401"/>
            <a:ext cx="69847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FE9BDB10-FF69-EF15-414F-881755B1A49F}"/>
              </a:ext>
            </a:extLst>
          </p:cNvPr>
          <p:cNvCxnSpPr>
            <a:cxnSpLocks/>
          </p:cNvCxnSpPr>
          <p:nvPr/>
        </p:nvCxnSpPr>
        <p:spPr>
          <a:xfrm>
            <a:off x="636067" y="2151313"/>
            <a:ext cx="69847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el 1">
            <a:extLst>
              <a:ext uri="{FF2B5EF4-FFF2-40B4-BE49-F238E27FC236}">
                <a16:creationId xmlns:a16="http://schemas.microsoft.com/office/drawing/2014/main" id="{9DCB2E6E-8FC7-F5C6-DB9D-3AEB851E6625}"/>
              </a:ext>
            </a:extLst>
          </p:cNvPr>
          <p:cNvSpPr txBox="1">
            <a:spLocks/>
          </p:cNvSpPr>
          <p:nvPr/>
        </p:nvSpPr>
        <p:spPr>
          <a:xfrm>
            <a:off x="406192" y="1277745"/>
            <a:ext cx="8229600" cy="1142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TUR-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blaastumor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| re-TUR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FC51FBB1-79D1-6CA6-23B1-C625AB32964F}"/>
              </a:ext>
            </a:extLst>
          </p:cNvPr>
          <p:cNvSpPr txBox="1">
            <a:spLocks/>
          </p:cNvSpPr>
          <p:nvPr/>
        </p:nvSpPr>
        <p:spPr>
          <a:xfrm>
            <a:off x="1274249" y="4058043"/>
            <a:ext cx="2403764" cy="145058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Chemotherapie</a:t>
            </a:r>
          </a:p>
          <a:p>
            <a:pPr lvl="1"/>
            <a:r>
              <a:rPr lang="nl-NL" sz="1800" dirty="0"/>
              <a:t>MMC</a:t>
            </a:r>
          </a:p>
          <a:p>
            <a:pPr lvl="1"/>
            <a:r>
              <a:rPr lang="nl-NL" sz="1800" dirty="0"/>
              <a:t>Epirubicine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8C9BD14B-F312-E2C3-34FC-13C362073892}"/>
              </a:ext>
            </a:extLst>
          </p:cNvPr>
          <p:cNvSpPr txBox="1">
            <a:spLocks/>
          </p:cNvSpPr>
          <p:nvPr/>
        </p:nvSpPr>
        <p:spPr>
          <a:xfrm>
            <a:off x="4001098" y="4058043"/>
            <a:ext cx="2755072" cy="17712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/>
              <a:t>Immunotherapie</a:t>
            </a:r>
          </a:p>
          <a:p>
            <a:pPr lvl="1"/>
            <a:r>
              <a:rPr lang="nl-NL" sz="1800" dirty="0"/>
              <a:t>BCG</a:t>
            </a:r>
          </a:p>
          <a:p>
            <a:pPr lvl="1"/>
            <a:r>
              <a:rPr lang="nl-NL" sz="1800" dirty="0" err="1"/>
              <a:t>Immucothel</a:t>
            </a:r>
            <a:endParaRPr lang="nl-NL" sz="1800" dirty="0"/>
          </a:p>
          <a:p>
            <a:r>
              <a:rPr lang="nl-NL" sz="1800" dirty="0" err="1"/>
              <a:t>Gemcitabine</a:t>
            </a:r>
            <a:endParaRPr lang="nl-NL" sz="1800" dirty="0"/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3CE6F55A-73A0-7983-2B73-25DFB7720302}"/>
              </a:ext>
            </a:extLst>
          </p:cNvPr>
          <p:cNvSpPr txBox="1">
            <a:spLocks/>
          </p:cNvSpPr>
          <p:nvPr/>
        </p:nvSpPr>
        <p:spPr>
          <a:xfrm>
            <a:off x="6338283" y="4066565"/>
            <a:ext cx="3454049" cy="17712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 dirty="0" err="1"/>
              <a:t>Hyperthermische</a:t>
            </a:r>
            <a:r>
              <a:rPr lang="nl-NL" sz="1800" dirty="0"/>
              <a:t> instillatie MMC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19BD2BA1-5D92-6C94-581D-310B213B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724" y="365125"/>
            <a:ext cx="2401294" cy="2335051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FBC30BDD-B40E-05F7-BC44-F5A5A31FD5BA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  <p:sp>
        <p:nvSpPr>
          <p:cNvPr id="22" name="Tijdelijke aanduiding voor tekst 2">
            <a:extLst>
              <a:ext uri="{FF2B5EF4-FFF2-40B4-BE49-F238E27FC236}">
                <a16:creationId xmlns:a16="http://schemas.microsoft.com/office/drawing/2014/main" id="{E4BFD92B-C54D-8313-3D03-C9869DD67EE0}"/>
              </a:ext>
            </a:extLst>
          </p:cNvPr>
          <p:cNvSpPr txBox="1">
            <a:spLocks/>
          </p:cNvSpPr>
          <p:nvPr/>
        </p:nvSpPr>
        <p:spPr>
          <a:xfrm>
            <a:off x="177370" y="3059793"/>
            <a:ext cx="1644729" cy="5848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Low Risk</a:t>
            </a:r>
            <a:endParaRPr lang="nl-NL" dirty="0"/>
          </a:p>
        </p:txBody>
      </p:sp>
      <p:sp>
        <p:nvSpPr>
          <p:cNvPr id="23" name="Tijdelijke aanduiding voor tekst 4">
            <a:extLst>
              <a:ext uri="{FF2B5EF4-FFF2-40B4-BE49-F238E27FC236}">
                <a16:creationId xmlns:a16="http://schemas.microsoft.com/office/drawing/2014/main" id="{857F68B6-C47B-EDF0-A933-C4719C54BEF4}"/>
              </a:ext>
            </a:extLst>
          </p:cNvPr>
          <p:cNvSpPr txBox="1">
            <a:spLocks/>
          </p:cNvSpPr>
          <p:nvPr/>
        </p:nvSpPr>
        <p:spPr>
          <a:xfrm>
            <a:off x="1950455" y="3024566"/>
            <a:ext cx="3032746" cy="58483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Intermediate Risk</a:t>
            </a:r>
            <a:endParaRPr lang="nl-NL" dirty="0"/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43024406-29BD-AB0A-F175-8BFE15CD530F}"/>
              </a:ext>
            </a:extLst>
          </p:cNvPr>
          <p:cNvCxnSpPr>
            <a:cxnSpLocks/>
          </p:cNvCxnSpPr>
          <p:nvPr/>
        </p:nvCxnSpPr>
        <p:spPr>
          <a:xfrm>
            <a:off x="1822099" y="3059793"/>
            <a:ext cx="0" cy="574121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BF245A12-CD94-EE62-11BD-3033CF26F416}"/>
              </a:ext>
            </a:extLst>
          </p:cNvPr>
          <p:cNvCxnSpPr>
            <a:cxnSpLocks/>
          </p:cNvCxnSpPr>
          <p:nvPr/>
        </p:nvCxnSpPr>
        <p:spPr>
          <a:xfrm>
            <a:off x="4956114" y="3024566"/>
            <a:ext cx="0" cy="575928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jdelijke aanduiding voor tekst 4">
            <a:extLst>
              <a:ext uri="{FF2B5EF4-FFF2-40B4-BE49-F238E27FC236}">
                <a16:creationId xmlns:a16="http://schemas.microsoft.com/office/drawing/2014/main" id="{ADC76848-8A49-FF41-16D5-9D00937A7D81}"/>
              </a:ext>
            </a:extLst>
          </p:cNvPr>
          <p:cNvSpPr txBox="1">
            <a:spLocks/>
          </p:cNvSpPr>
          <p:nvPr/>
        </p:nvSpPr>
        <p:spPr>
          <a:xfrm>
            <a:off x="5267320" y="3020114"/>
            <a:ext cx="1784698" cy="58483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High Risk</a:t>
            </a:r>
            <a:endParaRPr lang="nl-NL" dirty="0"/>
          </a:p>
        </p:txBody>
      </p:sp>
      <p:cxnSp>
        <p:nvCxnSpPr>
          <p:cNvPr id="27" name="Rechte verbindingslijn 26">
            <a:extLst>
              <a:ext uri="{FF2B5EF4-FFF2-40B4-BE49-F238E27FC236}">
                <a16:creationId xmlns:a16="http://schemas.microsoft.com/office/drawing/2014/main" id="{C49BAD35-99D3-1E35-4D6F-8357DE1CE337}"/>
              </a:ext>
            </a:extLst>
          </p:cNvPr>
          <p:cNvCxnSpPr>
            <a:cxnSpLocks/>
          </p:cNvCxnSpPr>
          <p:nvPr/>
        </p:nvCxnSpPr>
        <p:spPr>
          <a:xfrm>
            <a:off x="7123062" y="3019799"/>
            <a:ext cx="0" cy="575928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jdelijke aanduiding voor tekst 4">
            <a:extLst>
              <a:ext uri="{FF2B5EF4-FFF2-40B4-BE49-F238E27FC236}">
                <a16:creationId xmlns:a16="http://schemas.microsoft.com/office/drawing/2014/main" id="{D195BD5B-17E8-975E-2613-076C973B1726}"/>
              </a:ext>
            </a:extLst>
          </p:cNvPr>
          <p:cNvSpPr txBox="1">
            <a:spLocks/>
          </p:cNvSpPr>
          <p:nvPr/>
        </p:nvSpPr>
        <p:spPr>
          <a:xfrm>
            <a:off x="7405694" y="3029635"/>
            <a:ext cx="2709847" cy="584831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Very High Risk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9379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Afbeelding 11" descr="Afbeelding met boom, natuur, Waterbronnen, buitenshuis&#10;&#10;Automatisch gegenereerde beschrijving">
            <a:extLst>
              <a:ext uri="{FF2B5EF4-FFF2-40B4-BE49-F238E27FC236}">
                <a16:creationId xmlns:a16="http://schemas.microsoft.com/office/drawing/2014/main" id="{7BADF021-E02E-1604-BCDD-765750286E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09" b="1"/>
          <a:stretch/>
        </p:blipFill>
        <p:spPr>
          <a:xfrm>
            <a:off x="2522342" y="0"/>
            <a:ext cx="9669656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70BD41-D0AB-1927-CA2B-A76E4206B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NL" sz="4000"/>
              <a:t>Behandelingen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F54EC1-400E-1E2D-E44D-3F046F1DD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5717" y="1871663"/>
            <a:ext cx="6134100" cy="4491426"/>
          </a:xfrm>
        </p:spPr>
        <p:txBody>
          <a:bodyPr>
            <a:noAutofit/>
          </a:bodyPr>
          <a:lstStyle/>
          <a:p>
            <a:r>
              <a:rPr lang="nl-NL" sz="1800" dirty="0"/>
              <a:t>Active Surveillance</a:t>
            </a:r>
          </a:p>
          <a:p>
            <a:pPr marL="0" indent="0">
              <a:buNone/>
            </a:pPr>
            <a:endParaRPr lang="nl-NL" sz="1800" dirty="0"/>
          </a:p>
          <a:p>
            <a:r>
              <a:rPr lang="nl-NL" sz="1800" dirty="0"/>
              <a:t>Blaasspoelingen</a:t>
            </a:r>
          </a:p>
          <a:p>
            <a:pPr lvl="1"/>
            <a:r>
              <a:rPr lang="nl-NL" sz="1800" dirty="0" err="1"/>
              <a:t>Post-op</a:t>
            </a:r>
            <a:r>
              <a:rPr lang="nl-NL" sz="1800" dirty="0"/>
              <a:t> MMC, epirubicine, </a:t>
            </a:r>
            <a:r>
              <a:rPr lang="nl-NL" sz="1800" dirty="0" err="1"/>
              <a:t>pirarubicine</a:t>
            </a:r>
            <a:r>
              <a:rPr lang="nl-NL" sz="1800" dirty="0"/>
              <a:t>, </a:t>
            </a:r>
            <a:r>
              <a:rPr lang="nl-NL" sz="1800" dirty="0" err="1"/>
              <a:t>gemcitabine</a:t>
            </a:r>
            <a:endParaRPr lang="nl-NL" sz="1800" dirty="0"/>
          </a:p>
          <a:p>
            <a:pPr lvl="2"/>
            <a:r>
              <a:rPr lang="nl-NL" sz="1800" dirty="0"/>
              <a:t>14% reductie recidief</a:t>
            </a:r>
          </a:p>
          <a:p>
            <a:pPr lvl="1"/>
            <a:r>
              <a:rPr lang="nl-NL" sz="1800" dirty="0"/>
              <a:t>Chemotherapie spoelschema</a:t>
            </a:r>
          </a:p>
          <a:p>
            <a:pPr lvl="2"/>
            <a:r>
              <a:rPr lang="nl-NL" sz="1800" dirty="0"/>
              <a:t>9% reductie recidief</a:t>
            </a:r>
          </a:p>
          <a:p>
            <a:pPr lvl="1"/>
            <a:r>
              <a:rPr lang="nl-NL" sz="1800" dirty="0"/>
              <a:t>Immunotherapie</a:t>
            </a:r>
          </a:p>
          <a:p>
            <a:pPr lvl="2"/>
            <a:r>
              <a:rPr lang="nl-NL" sz="1800" dirty="0"/>
              <a:t>32% reductie recidief</a:t>
            </a:r>
          </a:p>
          <a:p>
            <a:pPr lvl="2"/>
            <a:r>
              <a:rPr lang="nl-NL" sz="1800" dirty="0"/>
              <a:t>27% reductie progressie</a:t>
            </a:r>
          </a:p>
          <a:p>
            <a:pPr lvl="1"/>
            <a:r>
              <a:rPr lang="nl-NL" sz="1800" dirty="0"/>
              <a:t>Hyperthermie</a:t>
            </a:r>
          </a:p>
          <a:p>
            <a:pPr marL="457200" lvl="1" indent="0">
              <a:buNone/>
            </a:pPr>
            <a:endParaRPr lang="nl-NL" sz="1800" dirty="0"/>
          </a:p>
          <a:p>
            <a:pPr marL="457200" lvl="1" indent="0">
              <a:buNone/>
            </a:pPr>
            <a:endParaRPr lang="nl-NL" sz="1800" dirty="0"/>
          </a:p>
          <a:p>
            <a:pPr marL="457200" lvl="1" indent="0">
              <a:buNone/>
            </a:pPr>
            <a:r>
              <a:rPr lang="nl-NL" sz="1800" dirty="0"/>
              <a:t>Behoud van de blaas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82F7D04-692A-B544-3226-B674C662C272}"/>
              </a:ext>
            </a:extLst>
          </p:cNvPr>
          <p:cNvSpPr txBox="1"/>
          <p:nvPr/>
        </p:nvSpPr>
        <p:spPr>
          <a:xfrm>
            <a:off x="4405744" y="6472045"/>
            <a:ext cx="361009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Beatrix Ziekenhuis | </a:t>
            </a:r>
            <a:r>
              <a:rPr lang="nl-NL" sz="12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Rivas</a:t>
            </a:r>
            <a:r>
              <a:rPr lang="nl-NL" sz="1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Groep</a:t>
            </a:r>
          </a:p>
        </p:txBody>
      </p:sp>
    </p:spTree>
    <p:extLst>
      <p:ext uri="{BB962C8B-B14F-4D97-AF65-F5344CB8AC3E}">
        <p14:creationId xmlns:p14="http://schemas.microsoft.com/office/powerpoint/2010/main" val="15804564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584</Words>
  <Application>Microsoft Macintosh PowerPoint</Application>
  <PresentationFormat>Breedbeeld</PresentationFormat>
  <Paragraphs>229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Aptos</vt:lpstr>
      <vt:lpstr>Aptos Display</vt:lpstr>
      <vt:lpstr>Arial</vt:lpstr>
      <vt:lpstr>Bradley Hand</vt:lpstr>
      <vt:lpstr>Wingdings</vt:lpstr>
      <vt:lpstr>Kantoorthema</vt:lpstr>
      <vt:lpstr>Behandeling High-Risk NMI Urotheelcelca</vt:lpstr>
      <vt:lpstr>Blaaskanker</vt:lpstr>
      <vt:lpstr>PowerPoint-presentatie</vt:lpstr>
      <vt:lpstr>Richtlijn EAU april 2024</vt:lpstr>
      <vt:lpstr>Richtlijn EAU april 2024</vt:lpstr>
      <vt:lpstr>Richtlijn EAU april 2024</vt:lpstr>
      <vt:lpstr>Diagnose en Behandeling</vt:lpstr>
      <vt:lpstr>Diagnose en Behandeling</vt:lpstr>
      <vt:lpstr>Behandelingen</vt:lpstr>
      <vt:lpstr>Blaasspoelingen</vt:lpstr>
      <vt:lpstr>High-Risc Niet Spierinvasief Urotheelcelca</vt:lpstr>
      <vt:lpstr>BCG Bacille Calmette Guerin</vt:lpstr>
      <vt:lpstr>BCG</vt:lpstr>
      <vt:lpstr>(Contra-) Indicatie</vt:lpstr>
      <vt:lpstr>BCG</vt:lpstr>
      <vt:lpstr>Diagnostiek</vt:lpstr>
      <vt:lpstr>Bijwerkingen BCG</vt:lpstr>
      <vt:lpstr>Klachten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Madelon van der Aa</dc:creator>
  <cp:lastModifiedBy>Madelon van der Aa</cp:lastModifiedBy>
  <cp:revision>4</cp:revision>
  <cp:lastPrinted>2024-05-28T08:55:20Z</cp:lastPrinted>
  <dcterms:created xsi:type="dcterms:W3CDTF">2024-05-28T03:27:35Z</dcterms:created>
  <dcterms:modified xsi:type="dcterms:W3CDTF">2024-05-28T08:55:55Z</dcterms:modified>
</cp:coreProperties>
</file>